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62" r:id="rId6"/>
    <p:sldId id="259" r:id="rId7"/>
    <p:sldId id="260" r:id="rId8"/>
    <p:sldId id="261" r:id="rId9"/>
    <p:sldId id="264" r:id="rId10"/>
    <p:sldId id="265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tangolo arrotondato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0" name="Sottotito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586E53-E70E-4B61-8A7A-79D9362D0E07}" type="datetimeFigureOut">
              <a:rPr lang="it-IT" smtClean="0"/>
              <a:pPr/>
              <a:t>29/11/2014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89CC2F-1F8C-41AE-B0FB-3425CAB6A0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586E53-E70E-4B61-8A7A-79D9362D0E07}" type="datetimeFigureOut">
              <a:rPr lang="it-IT" smtClean="0"/>
              <a:pPr/>
              <a:t>29/11/2014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89CC2F-1F8C-41AE-B0FB-3425CAB6A0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586E53-E70E-4B61-8A7A-79D9362D0E07}" type="datetimeFigureOut">
              <a:rPr lang="it-IT" smtClean="0"/>
              <a:pPr/>
              <a:t>29/11/2014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89CC2F-1F8C-41AE-B0FB-3425CAB6A0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586E53-E70E-4B61-8A7A-79D9362D0E07}" type="datetimeFigureOut">
              <a:rPr lang="it-IT" smtClean="0"/>
              <a:pPr/>
              <a:t>29/11/2014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89CC2F-1F8C-41AE-B0FB-3425CAB6A0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arrotondato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arrotondato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586E53-E70E-4B61-8A7A-79D9362D0E07}" type="datetimeFigureOut">
              <a:rPr lang="it-IT" smtClean="0"/>
              <a:pPr/>
              <a:t>29/11/2014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89CC2F-1F8C-41AE-B0FB-3425CAB6A0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586E53-E70E-4B61-8A7A-79D9362D0E07}" type="datetimeFigureOut">
              <a:rPr lang="it-IT" smtClean="0"/>
              <a:pPr/>
              <a:t>29/11/2014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89CC2F-1F8C-41AE-B0FB-3425CAB6A0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586E53-E70E-4B61-8A7A-79D9362D0E07}" type="datetimeFigureOut">
              <a:rPr lang="it-IT" smtClean="0"/>
              <a:pPr/>
              <a:t>29/11/2014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89CC2F-1F8C-41AE-B0FB-3425CAB6A0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586E53-E70E-4B61-8A7A-79D9362D0E07}" type="datetimeFigureOut">
              <a:rPr lang="it-IT" smtClean="0"/>
              <a:pPr/>
              <a:t>29/11/2014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89CC2F-1F8C-41AE-B0FB-3425CAB6A0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586E53-E70E-4B61-8A7A-79D9362D0E07}" type="datetimeFigureOut">
              <a:rPr lang="it-IT" smtClean="0"/>
              <a:pPr/>
              <a:t>29/11/2014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89CC2F-1F8C-41AE-B0FB-3425CAB6A0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586E53-E70E-4B61-8A7A-79D9362D0E07}" type="datetimeFigureOut">
              <a:rPr lang="it-IT" smtClean="0"/>
              <a:pPr/>
              <a:t>29/11/2014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89CC2F-1F8C-41AE-B0FB-3425CAB6A0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con singolo angolo arrotondato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586E53-E70E-4B61-8A7A-79D9362D0E07}" type="datetimeFigureOut">
              <a:rPr lang="it-IT" smtClean="0"/>
              <a:pPr/>
              <a:t>29/11/2014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89CC2F-1F8C-41AE-B0FB-3425CAB6A0A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arrotondato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egnaposto titolo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C586E53-E70E-4B61-8A7A-79D9362D0E07}" type="datetimeFigureOut">
              <a:rPr lang="it-IT" smtClean="0"/>
              <a:pPr/>
              <a:t>29/11/2014</a:t>
            </a:fld>
            <a:endParaRPr lang="it-IT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289CC2F-1F8C-41AE-B0FB-3425CAB6A0A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68480" y="2996952"/>
            <a:ext cx="8107976" cy="576064"/>
          </a:xfrm>
        </p:spPr>
        <p:txBody>
          <a:bodyPr>
            <a:normAutofit fontScale="90000"/>
          </a:bodyPr>
          <a:lstStyle/>
          <a:p>
            <a:r>
              <a:rPr lang="it-IT" sz="2800" b="0" dirty="0" smtClean="0"/>
              <a:t>Progetto Erasmus+ KA2: </a:t>
            </a:r>
            <a:r>
              <a:rPr lang="it-IT" sz="2800" dirty="0">
                <a:effectLst/>
              </a:rPr>
              <a:t>Partenariati strategici</a:t>
            </a:r>
            <a:endParaRPr lang="it-IT" sz="2800" i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26471" y="3639356"/>
            <a:ext cx="7955224" cy="2696296"/>
          </a:xfrm>
        </p:spPr>
        <p:txBody>
          <a:bodyPr>
            <a:normAutofit/>
          </a:bodyPr>
          <a:lstStyle/>
          <a:p>
            <a:r>
              <a:rPr lang="it-IT" b="1" dirty="0" smtClean="0"/>
              <a:t>Progetto triennale - 7 scuole partner:</a:t>
            </a:r>
          </a:p>
          <a:p>
            <a:pPr algn="l"/>
            <a:r>
              <a:rPr lang="it-IT" sz="1600" dirty="0" smtClean="0"/>
              <a:t>Kurt-</a:t>
            </a:r>
            <a:r>
              <a:rPr lang="it-IT" sz="1600" dirty="0" err="1" smtClean="0"/>
              <a:t>Tucholsky</a:t>
            </a:r>
            <a:r>
              <a:rPr lang="it-IT" sz="1600" dirty="0" smtClean="0"/>
              <a:t>-</a:t>
            </a:r>
            <a:r>
              <a:rPr lang="it-IT" sz="1600" dirty="0" err="1" smtClean="0"/>
              <a:t>Oberschule</a:t>
            </a:r>
            <a:r>
              <a:rPr lang="it-IT" sz="1600" dirty="0" smtClean="0"/>
              <a:t> (KTO), </a:t>
            </a:r>
            <a:r>
              <a:rPr lang="it-IT" sz="1600" dirty="0" err="1" smtClean="0"/>
              <a:t>Berlin</a:t>
            </a:r>
            <a:r>
              <a:rPr lang="it-IT" sz="1600" dirty="0" smtClean="0"/>
              <a:t> (D) – scuola coordinatrice</a:t>
            </a:r>
          </a:p>
          <a:p>
            <a:pPr algn="l"/>
            <a:r>
              <a:rPr lang="it-IT" sz="1600" dirty="0" smtClean="0"/>
              <a:t>Liceo Statale G. Mazzini, Napoli </a:t>
            </a:r>
          </a:p>
          <a:p>
            <a:pPr algn="l"/>
            <a:r>
              <a:rPr lang="it-IT" sz="1600" dirty="0" err="1" smtClean="0"/>
              <a:t>Oulunkylän</a:t>
            </a:r>
            <a:r>
              <a:rPr lang="it-IT" sz="1600" dirty="0" smtClean="0"/>
              <a:t> </a:t>
            </a:r>
            <a:r>
              <a:rPr lang="it-IT" sz="1600" dirty="0" err="1" smtClean="0"/>
              <a:t>yhteiskoulu</a:t>
            </a:r>
            <a:r>
              <a:rPr lang="it-IT" sz="1600" dirty="0" smtClean="0"/>
              <a:t> (OYK), Helsinki (FIN)</a:t>
            </a:r>
          </a:p>
          <a:p>
            <a:pPr algn="l"/>
            <a:r>
              <a:rPr lang="it-IT" sz="1600" dirty="0" err="1" smtClean="0"/>
              <a:t>Gimnazjum</a:t>
            </a:r>
            <a:r>
              <a:rPr lang="it-IT" sz="1600" dirty="0" smtClean="0"/>
              <a:t> nr 25 (Gim25), </a:t>
            </a:r>
            <a:r>
              <a:rPr lang="it-IT" sz="1600" dirty="0" err="1" smtClean="0"/>
              <a:t>Gdańsk</a:t>
            </a:r>
            <a:r>
              <a:rPr lang="it-IT" sz="1600" dirty="0" smtClean="0"/>
              <a:t> (PL)</a:t>
            </a:r>
          </a:p>
          <a:p>
            <a:pPr algn="l"/>
            <a:r>
              <a:rPr lang="it-IT" sz="1600" dirty="0" err="1" smtClean="0"/>
              <a:t>Bundesgymnasium</a:t>
            </a:r>
            <a:r>
              <a:rPr lang="it-IT" sz="1600" dirty="0" smtClean="0"/>
              <a:t> </a:t>
            </a:r>
            <a:r>
              <a:rPr lang="it-IT" sz="1600" dirty="0" err="1" smtClean="0"/>
              <a:t>Rein</a:t>
            </a:r>
            <a:r>
              <a:rPr lang="it-IT" sz="1600" dirty="0" smtClean="0"/>
              <a:t> (BG </a:t>
            </a:r>
            <a:r>
              <a:rPr lang="it-IT" sz="1600" dirty="0" err="1" smtClean="0"/>
              <a:t>Rein</a:t>
            </a:r>
            <a:r>
              <a:rPr lang="it-IT" sz="1600" dirty="0" smtClean="0"/>
              <a:t>), </a:t>
            </a:r>
            <a:r>
              <a:rPr lang="it-IT" sz="1600" dirty="0" err="1" smtClean="0"/>
              <a:t>Rein</a:t>
            </a:r>
            <a:r>
              <a:rPr lang="it-IT" sz="1600" dirty="0" smtClean="0"/>
              <a:t>-Graz (A)</a:t>
            </a:r>
          </a:p>
          <a:p>
            <a:pPr algn="l"/>
            <a:r>
              <a:rPr lang="it-IT" sz="1600" dirty="0" err="1" smtClean="0"/>
              <a:t>Protypo</a:t>
            </a:r>
            <a:r>
              <a:rPr lang="it-IT" sz="1600" dirty="0" smtClean="0"/>
              <a:t> </a:t>
            </a:r>
            <a:r>
              <a:rPr lang="it-IT" sz="1600" dirty="0" err="1" smtClean="0"/>
              <a:t>Peiramatiko</a:t>
            </a:r>
            <a:r>
              <a:rPr lang="it-IT" sz="1600" dirty="0" smtClean="0"/>
              <a:t> </a:t>
            </a:r>
            <a:r>
              <a:rPr lang="it-IT" sz="1600" dirty="0" err="1" smtClean="0"/>
              <a:t>Gymnasio</a:t>
            </a:r>
            <a:r>
              <a:rPr lang="it-IT" sz="1600" dirty="0" smtClean="0"/>
              <a:t> </a:t>
            </a:r>
            <a:r>
              <a:rPr lang="it-IT" sz="1600" dirty="0" err="1" smtClean="0"/>
              <a:t>Panepistimiou</a:t>
            </a:r>
            <a:r>
              <a:rPr lang="it-IT" sz="1600" dirty="0" smtClean="0"/>
              <a:t> Patron (PPGPP), </a:t>
            </a:r>
            <a:r>
              <a:rPr lang="it-IT" sz="1600" dirty="0" err="1" smtClean="0"/>
              <a:t>Patras</a:t>
            </a:r>
            <a:r>
              <a:rPr lang="it-IT" sz="1600" dirty="0" smtClean="0"/>
              <a:t> (GR)</a:t>
            </a:r>
          </a:p>
          <a:p>
            <a:pPr algn="l"/>
            <a:r>
              <a:rPr lang="it-IT" sz="1600" dirty="0" err="1" smtClean="0"/>
              <a:t>Karinty</a:t>
            </a:r>
            <a:r>
              <a:rPr lang="it-IT" sz="1600" dirty="0" smtClean="0"/>
              <a:t> </a:t>
            </a:r>
            <a:r>
              <a:rPr lang="it-IT" sz="1600" dirty="0" err="1" smtClean="0"/>
              <a:t>Frigyes</a:t>
            </a:r>
            <a:r>
              <a:rPr lang="it-IT" sz="1600" dirty="0" smtClean="0"/>
              <a:t> </a:t>
            </a:r>
            <a:r>
              <a:rPr lang="it-IT" sz="1600" dirty="0" err="1" smtClean="0"/>
              <a:t>Gymnázium</a:t>
            </a:r>
            <a:r>
              <a:rPr lang="it-IT" sz="1600" dirty="0" smtClean="0"/>
              <a:t> (KFG), Budapest (H)</a:t>
            </a:r>
          </a:p>
          <a:p>
            <a:pPr algn="l"/>
            <a:endParaRPr lang="it-IT" sz="1600" dirty="0"/>
          </a:p>
          <a:p>
            <a:pPr algn="l"/>
            <a:r>
              <a:rPr lang="it-IT" sz="1600" b="1" dirty="0" smtClean="0">
                <a:solidFill>
                  <a:srgbClr val="0070C0"/>
                </a:solidFill>
              </a:rPr>
              <a:t>Lingua di progetto: Tedesco</a:t>
            </a:r>
          </a:p>
          <a:p>
            <a:pPr algn="l"/>
            <a:endParaRPr lang="it-IT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179" y="4005060"/>
            <a:ext cx="252538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74" y="4272388"/>
            <a:ext cx="245902" cy="16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179" y="4509120"/>
            <a:ext cx="294545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232" y="4720889"/>
            <a:ext cx="27049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232" y="4983505"/>
            <a:ext cx="270497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457" y="5188518"/>
            <a:ext cx="270677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047" y="5445224"/>
            <a:ext cx="269448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620688"/>
            <a:ext cx="3857625" cy="241935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860032" y="2666111"/>
            <a:ext cx="3774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i="1" dirty="0" smtClean="0"/>
              <a:t>Prof. Pietro </a:t>
            </a:r>
            <a:r>
              <a:rPr lang="it-IT" sz="1200" i="1" dirty="0" err="1" smtClean="0"/>
              <a:t>Pavanini</a:t>
            </a:r>
            <a:r>
              <a:rPr lang="it-IT" sz="1200" i="1" dirty="0" smtClean="0"/>
              <a:t> – Liceo </a:t>
            </a:r>
            <a:r>
              <a:rPr lang="it-IT" sz="1200" i="1" dirty="0" err="1" smtClean="0"/>
              <a:t>G.Mazzini</a:t>
            </a:r>
            <a:r>
              <a:rPr lang="it-IT" sz="1200" i="1" dirty="0" smtClean="0"/>
              <a:t> Napoli</a:t>
            </a:r>
            <a:endParaRPr lang="it-IT" sz="1200" i="1" dirty="0"/>
          </a:p>
        </p:txBody>
      </p:sp>
    </p:spTree>
    <p:extLst>
      <p:ext uri="{BB962C8B-B14F-4D97-AF65-F5344CB8AC3E}">
        <p14:creationId xmlns:p14="http://schemas.microsoft.com/office/powerpoint/2010/main" xmlns="" val="47715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251722"/>
          </a:xfrm>
        </p:spPr>
        <p:txBody>
          <a:bodyPr>
            <a:normAutofit/>
          </a:bodyPr>
          <a:lstStyle/>
          <a:p>
            <a:pPr algn="ctr"/>
            <a:r>
              <a:rPr lang="it-IT" sz="1800" i="1" dirty="0" smtClean="0">
                <a:effectLst/>
              </a:rPr>
              <a:t>Il team del progetto </a:t>
            </a:r>
            <a:r>
              <a:rPr lang="it-IT" sz="1800" i="1" dirty="0" err="1" smtClean="0">
                <a:effectLst/>
              </a:rPr>
              <a:t>Kulturkiosk</a:t>
            </a:r>
            <a:r>
              <a:rPr lang="it-IT" sz="1800" i="1" dirty="0" smtClean="0">
                <a:effectLst/>
              </a:rPr>
              <a:t> a Berlino durante il primo </a:t>
            </a:r>
            <a:r>
              <a:rPr lang="it-IT" sz="1800" i="1" smtClean="0">
                <a:effectLst/>
              </a:rPr>
              <a:t>incontro organizzativo: </a:t>
            </a:r>
            <a:r>
              <a:rPr lang="it-IT" sz="1800" i="1" dirty="0" smtClean="0">
                <a:effectLst/>
              </a:rPr>
              <a:t>15-20 novembre 2014</a:t>
            </a:r>
            <a:endParaRPr lang="it-IT" sz="1800" i="1" dirty="0">
              <a:effectLst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492622"/>
            <a:ext cx="6840760" cy="510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139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183880" cy="1872208"/>
          </a:xfrm>
        </p:spPr>
        <p:txBody>
          <a:bodyPr>
            <a:noAutofit/>
          </a:bodyPr>
          <a:lstStyle/>
          <a:p>
            <a:endParaRPr lang="it-IT" sz="1800" b="0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783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1400" dirty="0"/>
              <a:t>Progetto Erasmus + KA2 </a:t>
            </a:r>
            <a:r>
              <a:rPr lang="it-IT" sz="1400" i="1" dirty="0" err="1"/>
              <a:t>Kulturkiosk</a:t>
            </a:r>
            <a:endParaRPr lang="it-IT" sz="1400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467544" y="1218692"/>
            <a:ext cx="8183880" cy="360040"/>
          </a:xfrm>
          <a:prstGeom prst="rect">
            <a:avLst/>
          </a:prstGeom>
        </p:spPr>
        <p:txBody>
          <a:bodyPr vert="horz" anchor="b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it-IT" sz="2400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467544" y="3248980"/>
            <a:ext cx="8183880" cy="360040"/>
          </a:xfrm>
          <a:prstGeom prst="rect">
            <a:avLst/>
          </a:prstGeom>
        </p:spPr>
        <p:txBody>
          <a:bodyPr vert="horz" anchor="b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it-IT" sz="2400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467544" y="3789040"/>
            <a:ext cx="8183880" cy="187220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it-IT" sz="1800" b="0" dirty="0">
              <a:solidFill>
                <a:srgbClr val="FF0000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908720"/>
            <a:ext cx="6933615" cy="530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7040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183880" cy="1872208"/>
          </a:xfrm>
        </p:spPr>
        <p:txBody>
          <a:bodyPr>
            <a:noAutofit/>
          </a:bodyPr>
          <a:lstStyle/>
          <a:p>
            <a:r>
              <a:rPr lang="it-IT" sz="2000" b="0" dirty="0" smtClean="0">
                <a:solidFill>
                  <a:srgbClr val="FF0000"/>
                </a:solidFill>
                <a:sym typeface="Wingdings 2"/>
              </a:rPr>
              <a:t> </a:t>
            </a:r>
            <a:r>
              <a:rPr lang="it-IT" sz="2000" b="0" dirty="0" smtClean="0">
                <a:solidFill>
                  <a:srgbClr val="FF0000"/>
                </a:solidFill>
              </a:rPr>
              <a:t>Conoscenza diretta fra singoli partner</a:t>
            </a:r>
            <a:br>
              <a:rPr lang="it-IT" sz="2000" b="0" dirty="0" smtClean="0">
                <a:solidFill>
                  <a:srgbClr val="FF0000"/>
                </a:solidFill>
              </a:rPr>
            </a:br>
            <a:r>
              <a:rPr lang="it-IT" sz="2000" b="0" dirty="0" smtClean="0">
                <a:solidFill>
                  <a:srgbClr val="FF0000"/>
                </a:solidFill>
                <a:sym typeface="Wingdings 2"/>
              </a:rPr>
              <a:t> Gemellaggi via E-</a:t>
            </a:r>
            <a:r>
              <a:rPr lang="it-IT" sz="2000" b="0" dirty="0" err="1" smtClean="0">
                <a:solidFill>
                  <a:srgbClr val="FF0000"/>
                </a:solidFill>
                <a:sym typeface="Wingdings 2"/>
              </a:rPr>
              <a:t>twinnig</a:t>
            </a:r>
            <a:r>
              <a:rPr lang="it-IT" sz="2000" b="0" dirty="0" smtClean="0">
                <a:solidFill>
                  <a:srgbClr val="FF0000"/>
                </a:solidFill>
                <a:sym typeface="Wingdings 2"/>
              </a:rPr>
              <a:t/>
            </a:r>
            <a:br>
              <a:rPr lang="it-IT" sz="2000" b="0" dirty="0" smtClean="0">
                <a:solidFill>
                  <a:srgbClr val="FF0000"/>
                </a:solidFill>
                <a:sym typeface="Wingdings 2"/>
              </a:rPr>
            </a:br>
            <a:r>
              <a:rPr lang="it-IT" sz="2000" b="0" dirty="0" smtClean="0">
                <a:solidFill>
                  <a:srgbClr val="FF0000"/>
                </a:solidFill>
                <a:sym typeface="Wingdings 2"/>
              </a:rPr>
              <a:t> Gruppo chiuso in </a:t>
            </a:r>
            <a:r>
              <a:rPr lang="it-IT" sz="2000" b="0" dirty="0" err="1" smtClean="0">
                <a:solidFill>
                  <a:srgbClr val="FF0000"/>
                </a:solidFill>
                <a:sym typeface="Wingdings 2"/>
              </a:rPr>
              <a:t>Fb</a:t>
            </a:r>
            <a:r>
              <a:rPr lang="it-IT" sz="1800" b="0" dirty="0" smtClean="0">
                <a:solidFill>
                  <a:srgbClr val="FF0000"/>
                </a:solidFill>
                <a:sym typeface="Wingdings 2"/>
              </a:rPr>
              <a:t/>
            </a:r>
            <a:br>
              <a:rPr lang="it-IT" sz="1800" b="0" dirty="0" smtClean="0">
                <a:solidFill>
                  <a:srgbClr val="FF0000"/>
                </a:solidFill>
                <a:sym typeface="Wingdings 2"/>
              </a:rPr>
            </a:br>
            <a:r>
              <a:rPr lang="it-IT" sz="1800" b="0" dirty="0" smtClean="0">
                <a:solidFill>
                  <a:srgbClr val="FF0000"/>
                </a:solidFill>
                <a:sym typeface="Wingdings 2"/>
              </a:rPr>
              <a:t/>
            </a:r>
            <a:br>
              <a:rPr lang="it-IT" sz="1800" b="0" dirty="0" smtClean="0">
                <a:solidFill>
                  <a:srgbClr val="FF0000"/>
                </a:solidFill>
                <a:sym typeface="Wingdings 2"/>
              </a:rPr>
            </a:br>
            <a:endParaRPr lang="it-IT" sz="1800" b="0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783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1400" dirty="0"/>
              <a:t>Progetto Erasmus + KA2 </a:t>
            </a:r>
            <a:r>
              <a:rPr lang="it-IT" sz="1400" i="1" dirty="0" err="1"/>
              <a:t>Kulturkiosk</a:t>
            </a:r>
            <a:endParaRPr lang="it-IT" sz="1400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467544" y="1218692"/>
            <a:ext cx="8183880" cy="360040"/>
          </a:xfrm>
          <a:prstGeom prst="rect">
            <a:avLst/>
          </a:prstGeom>
        </p:spPr>
        <p:txBody>
          <a:bodyPr vert="horz" anchor="b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it-IT" sz="2400" dirty="0" smtClean="0"/>
              <a:t>Come si è stabilito il contatto fra i partner?</a:t>
            </a:r>
            <a:endParaRPr lang="it-IT" sz="2400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467544" y="3248980"/>
            <a:ext cx="8183880" cy="360040"/>
          </a:xfrm>
          <a:prstGeom prst="rect">
            <a:avLst/>
          </a:prstGeom>
        </p:spPr>
        <p:txBody>
          <a:bodyPr vert="horz" anchor="b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it-IT" sz="2400" dirty="0" smtClean="0"/>
              <a:t>Come hanno comunicato fra loro?</a:t>
            </a:r>
            <a:endParaRPr lang="it-IT" sz="2400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467544" y="3789040"/>
            <a:ext cx="8183880" cy="187220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it-IT" sz="2000" b="0" dirty="0" smtClean="0">
                <a:solidFill>
                  <a:srgbClr val="FF0000"/>
                </a:solidFill>
                <a:sym typeface="Wingdings 2"/>
              </a:rPr>
              <a:t> E-</a:t>
            </a:r>
            <a:r>
              <a:rPr lang="it-IT" sz="2000" b="0" dirty="0" err="1" smtClean="0">
                <a:solidFill>
                  <a:srgbClr val="FF0000"/>
                </a:solidFill>
                <a:sym typeface="Wingdings 2"/>
              </a:rPr>
              <a:t>twinnig</a:t>
            </a:r>
            <a:r>
              <a:rPr lang="it-IT" sz="2000" b="0" dirty="0" smtClean="0">
                <a:solidFill>
                  <a:srgbClr val="FF0000"/>
                </a:solidFill>
                <a:sym typeface="Wingdings 2"/>
              </a:rPr>
              <a:t>, </a:t>
            </a:r>
            <a:r>
              <a:rPr lang="it-IT" sz="2000" b="0" dirty="0" err="1" smtClean="0">
                <a:solidFill>
                  <a:srgbClr val="FF0000"/>
                </a:solidFill>
                <a:sym typeface="Wingdings 2"/>
              </a:rPr>
              <a:t>Fb</a:t>
            </a:r>
            <a:r>
              <a:rPr lang="it-IT" sz="2000" b="0" dirty="0" smtClean="0">
                <a:solidFill>
                  <a:srgbClr val="FF0000"/>
                </a:solidFill>
                <a:sym typeface="Wingdings 2"/>
              </a:rPr>
              <a:t>, posta elettronica</a:t>
            </a:r>
            <a:r>
              <a:rPr lang="it-IT" sz="2000" b="0" dirty="0" smtClean="0">
                <a:solidFill>
                  <a:srgbClr val="FF0000"/>
                </a:solidFill>
              </a:rPr>
              <a:t/>
            </a:r>
            <a:br>
              <a:rPr lang="it-IT" sz="2000" b="0" dirty="0" smtClean="0">
                <a:solidFill>
                  <a:srgbClr val="FF0000"/>
                </a:solidFill>
              </a:rPr>
            </a:br>
            <a:r>
              <a:rPr lang="it-IT" sz="2000" b="0" dirty="0" smtClean="0">
                <a:solidFill>
                  <a:srgbClr val="FF0000"/>
                </a:solidFill>
                <a:sym typeface="Wingdings 2"/>
              </a:rPr>
              <a:t> Conferenze online</a:t>
            </a:r>
            <a:br>
              <a:rPr lang="it-IT" sz="2000" b="0" dirty="0" smtClean="0">
                <a:solidFill>
                  <a:srgbClr val="FF0000"/>
                </a:solidFill>
                <a:sym typeface="Wingdings 2"/>
              </a:rPr>
            </a:br>
            <a:r>
              <a:rPr lang="it-IT" sz="2000" b="0" dirty="0" smtClean="0">
                <a:solidFill>
                  <a:srgbClr val="FF0000"/>
                </a:solidFill>
                <a:sym typeface="Wingdings 2"/>
              </a:rPr>
              <a:t> Incontro preparatorio, </a:t>
            </a:r>
          </a:p>
          <a:p>
            <a:r>
              <a:rPr lang="it-IT" sz="2000" b="0" dirty="0" smtClean="0">
                <a:solidFill>
                  <a:srgbClr val="FF0000"/>
                </a:solidFill>
                <a:sym typeface="Wingdings 2"/>
              </a:rPr>
              <a:t>prima della scadenza del 30 aprile</a:t>
            </a:r>
          </a:p>
          <a:p>
            <a:r>
              <a:rPr lang="it-IT" sz="2000" b="0" dirty="0" smtClean="0">
                <a:solidFill>
                  <a:srgbClr val="FF0000"/>
                </a:solidFill>
                <a:sym typeface="Wingdings 2"/>
              </a:rPr>
              <a:t>(Napoli 7-11 marzo 2014)</a:t>
            </a:r>
            <a:r>
              <a:rPr lang="it-IT" sz="1800" b="0" dirty="0" smtClean="0">
                <a:solidFill>
                  <a:srgbClr val="FF0000"/>
                </a:solidFill>
                <a:sym typeface="Wingdings 2"/>
              </a:rPr>
              <a:t/>
            </a:r>
            <a:br>
              <a:rPr lang="it-IT" sz="1800" b="0" dirty="0" smtClean="0">
                <a:solidFill>
                  <a:srgbClr val="FF0000"/>
                </a:solidFill>
                <a:sym typeface="Wingdings 2"/>
              </a:rPr>
            </a:br>
            <a:endParaRPr lang="it-IT" sz="1800" b="0" dirty="0">
              <a:solidFill>
                <a:srgbClr val="FF000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3804882"/>
            <a:ext cx="2746022" cy="205951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0148" y="1844824"/>
            <a:ext cx="188595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1739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183880" cy="4896544"/>
          </a:xfrm>
        </p:spPr>
        <p:txBody>
          <a:bodyPr>
            <a:noAutofit/>
          </a:bodyPr>
          <a:lstStyle/>
          <a:p>
            <a:pPr lvl="0"/>
            <a:r>
              <a:rPr lang="it-IT" sz="2000" b="0" dirty="0" smtClean="0">
                <a:solidFill>
                  <a:srgbClr val="FF0000"/>
                </a:solidFill>
                <a:sym typeface="Wingdings 2"/>
              </a:rPr>
              <a:t> </a:t>
            </a:r>
            <a:r>
              <a:rPr lang="it-IT" sz="1600" b="0" dirty="0" smtClean="0">
                <a:solidFill>
                  <a:srgbClr val="FF0000"/>
                </a:solidFill>
              </a:rPr>
              <a:t>Conoscenza e «appropriazione» dei musei della propria città</a:t>
            </a:r>
            <a:r>
              <a:rPr lang="it-IT" sz="2000" b="0" dirty="0" smtClean="0">
                <a:solidFill>
                  <a:srgbClr val="FF0000"/>
                </a:solidFill>
              </a:rPr>
              <a:t/>
            </a:r>
            <a:br>
              <a:rPr lang="it-IT" sz="2000" b="0" dirty="0" smtClean="0">
                <a:solidFill>
                  <a:srgbClr val="FF0000"/>
                </a:solidFill>
              </a:rPr>
            </a:br>
            <a:r>
              <a:rPr lang="it-IT" sz="2000" b="0" dirty="0" smtClean="0">
                <a:solidFill>
                  <a:srgbClr val="FF0000"/>
                </a:solidFill>
                <a:sym typeface="Wingdings 2"/>
              </a:rPr>
              <a:t> </a:t>
            </a:r>
            <a:r>
              <a:rPr lang="it-IT" sz="1600" b="0" dirty="0" smtClean="0">
                <a:solidFill>
                  <a:srgbClr val="FF0000"/>
                </a:solidFill>
                <a:sym typeface="Wingdings 2"/>
              </a:rPr>
              <a:t>Ogni scuola individua 4/6 musei della propria città, significativi per gli allievi</a:t>
            </a:r>
            <a:br>
              <a:rPr lang="it-IT" sz="1600" b="0" dirty="0" smtClean="0">
                <a:solidFill>
                  <a:srgbClr val="FF0000"/>
                </a:solidFill>
                <a:sym typeface="Wingdings 2"/>
              </a:rPr>
            </a:br>
            <a:r>
              <a:rPr lang="it-IT" sz="1600" b="0" dirty="0" smtClean="0">
                <a:solidFill>
                  <a:srgbClr val="FF0000"/>
                </a:solidFill>
                <a:sym typeface="Wingdings 2"/>
              </a:rPr>
              <a:t>	</a:t>
            </a:r>
            <a:r>
              <a:rPr lang="it-IT" sz="1600" dirty="0" smtClean="0">
                <a:solidFill>
                  <a:srgbClr val="FF0000"/>
                </a:solidFill>
                <a:effectLst/>
                <a:sym typeface="Wingdings 2"/>
              </a:rPr>
              <a:t>Criteri di scelta:</a:t>
            </a:r>
            <a:br>
              <a:rPr lang="it-IT" sz="1600" dirty="0" smtClean="0">
                <a:solidFill>
                  <a:srgbClr val="FF0000"/>
                </a:solidFill>
                <a:effectLst/>
                <a:sym typeface="Wingdings 2"/>
              </a:rPr>
            </a:br>
            <a:r>
              <a:rPr lang="it-IT" sz="1600" dirty="0" smtClean="0">
                <a:solidFill>
                  <a:srgbClr val="FF0000"/>
                </a:solidFill>
                <a:effectLst/>
                <a:sym typeface="Wingdings 2"/>
              </a:rPr>
              <a:t>	</a:t>
            </a:r>
            <a:r>
              <a:rPr lang="it-IT" sz="1600" b="0" dirty="0" smtClean="0">
                <a:solidFill>
                  <a:srgbClr val="002060"/>
                </a:solidFill>
                <a:effectLst/>
                <a:sym typeface="Wingdings"/>
              </a:rPr>
              <a:t> </a:t>
            </a:r>
            <a:r>
              <a:rPr lang="it-IT" sz="1600" b="0" dirty="0" smtClean="0">
                <a:solidFill>
                  <a:srgbClr val="002060"/>
                </a:solidFill>
                <a:effectLst/>
              </a:rPr>
              <a:t>Museo </a:t>
            </a:r>
            <a:r>
              <a:rPr lang="it-IT" sz="1600" b="0" dirty="0">
                <a:solidFill>
                  <a:srgbClr val="002060"/>
                </a:solidFill>
                <a:effectLst/>
              </a:rPr>
              <a:t>come luogo di apprendimento</a:t>
            </a:r>
            <a:br>
              <a:rPr lang="it-IT" sz="1600" b="0" dirty="0">
                <a:solidFill>
                  <a:srgbClr val="002060"/>
                </a:solidFill>
                <a:effectLst/>
              </a:rPr>
            </a:br>
            <a:r>
              <a:rPr lang="it-IT" sz="1600" b="0" dirty="0" smtClean="0">
                <a:solidFill>
                  <a:srgbClr val="002060"/>
                </a:solidFill>
                <a:effectLst/>
              </a:rPr>
              <a:t>	</a:t>
            </a:r>
            <a:r>
              <a:rPr lang="it-IT" sz="1600" b="0" dirty="0" smtClean="0">
                <a:solidFill>
                  <a:srgbClr val="002060"/>
                </a:solidFill>
                <a:effectLst/>
                <a:sym typeface="Wingdings"/>
              </a:rPr>
              <a:t> </a:t>
            </a:r>
            <a:r>
              <a:rPr lang="it-IT" sz="1600" b="0" dirty="0" smtClean="0">
                <a:solidFill>
                  <a:srgbClr val="002060"/>
                </a:solidFill>
                <a:effectLst/>
              </a:rPr>
              <a:t>Disponibilità </a:t>
            </a:r>
            <a:r>
              <a:rPr lang="it-IT" sz="1600" b="0" dirty="0">
                <a:solidFill>
                  <a:srgbClr val="002060"/>
                </a:solidFill>
                <a:effectLst/>
              </a:rPr>
              <a:t>del personale a collaborare e valutare</a:t>
            </a:r>
            <a:br>
              <a:rPr lang="it-IT" sz="1600" b="0" dirty="0">
                <a:solidFill>
                  <a:srgbClr val="002060"/>
                </a:solidFill>
                <a:effectLst/>
              </a:rPr>
            </a:br>
            <a:r>
              <a:rPr lang="it-IT" sz="1600" b="0" dirty="0" smtClean="0">
                <a:solidFill>
                  <a:srgbClr val="002060"/>
                </a:solidFill>
                <a:effectLst/>
              </a:rPr>
              <a:t>	</a:t>
            </a:r>
            <a:r>
              <a:rPr lang="it-IT" sz="1600" b="0" dirty="0" smtClean="0">
                <a:solidFill>
                  <a:srgbClr val="002060"/>
                </a:solidFill>
                <a:effectLst/>
                <a:sym typeface="Wingdings"/>
              </a:rPr>
              <a:t> </a:t>
            </a:r>
            <a:r>
              <a:rPr lang="de-DE" sz="1600" b="0" dirty="0" err="1" smtClean="0">
                <a:solidFill>
                  <a:srgbClr val="002060"/>
                </a:solidFill>
                <a:effectLst/>
              </a:rPr>
              <a:t>Atmosfera</a:t>
            </a:r>
            <a:r>
              <a:rPr lang="de-DE" sz="1600" b="0" dirty="0" smtClean="0">
                <a:solidFill>
                  <a:srgbClr val="002060"/>
                </a:solidFill>
                <a:effectLst/>
              </a:rPr>
              <a:t> </a:t>
            </a:r>
            <a:r>
              <a:rPr lang="de-DE" sz="1600" b="0" dirty="0" err="1">
                <a:solidFill>
                  <a:srgbClr val="002060"/>
                </a:solidFill>
                <a:effectLst/>
              </a:rPr>
              <a:t>amichevole</a:t>
            </a:r>
            <a:r>
              <a:rPr lang="de-DE" sz="1600" b="0" dirty="0">
                <a:solidFill>
                  <a:srgbClr val="002060"/>
                </a:solidFill>
                <a:effectLst/>
              </a:rPr>
              <a:t> per </a:t>
            </a:r>
            <a:r>
              <a:rPr lang="de-DE" sz="1600" b="0" dirty="0" err="1">
                <a:solidFill>
                  <a:srgbClr val="002060"/>
                </a:solidFill>
                <a:effectLst/>
              </a:rPr>
              <a:t>gli</a:t>
            </a:r>
            <a:r>
              <a:rPr lang="de-DE" sz="1600" b="0" dirty="0">
                <a:solidFill>
                  <a:srgbClr val="002060"/>
                </a:solidFill>
                <a:effectLst/>
              </a:rPr>
              <a:t> </a:t>
            </a:r>
            <a:r>
              <a:rPr lang="de-DE" sz="1600" b="0" dirty="0" err="1">
                <a:solidFill>
                  <a:srgbClr val="002060"/>
                </a:solidFill>
                <a:effectLst/>
              </a:rPr>
              <a:t>allievi</a:t>
            </a:r>
            <a:r>
              <a:rPr lang="it-IT" sz="1600" b="0" dirty="0">
                <a:solidFill>
                  <a:srgbClr val="002060"/>
                </a:solidFill>
                <a:effectLst/>
              </a:rPr>
              <a:t/>
            </a:r>
            <a:br>
              <a:rPr lang="it-IT" sz="1600" b="0" dirty="0">
                <a:solidFill>
                  <a:srgbClr val="002060"/>
                </a:solidFill>
                <a:effectLst/>
              </a:rPr>
            </a:br>
            <a:r>
              <a:rPr lang="it-IT" sz="1600" b="0" dirty="0" smtClean="0">
                <a:solidFill>
                  <a:srgbClr val="002060"/>
                </a:solidFill>
                <a:effectLst/>
              </a:rPr>
              <a:t>	</a:t>
            </a:r>
            <a:r>
              <a:rPr lang="it-IT" sz="1600" b="0" dirty="0" smtClean="0">
                <a:solidFill>
                  <a:srgbClr val="002060"/>
                </a:solidFill>
                <a:effectLst/>
                <a:sym typeface="Wingdings"/>
              </a:rPr>
              <a:t> </a:t>
            </a:r>
            <a:r>
              <a:rPr lang="de-DE" sz="1600" b="0" dirty="0" err="1" smtClean="0">
                <a:solidFill>
                  <a:srgbClr val="002060"/>
                </a:solidFill>
                <a:effectLst/>
              </a:rPr>
              <a:t>Escluse</a:t>
            </a:r>
            <a:r>
              <a:rPr lang="de-DE" sz="1600" b="0" dirty="0" smtClean="0">
                <a:solidFill>
                  <a:srgbClr val="002060"/>
                </a:solidFill>
                <a:effectLst/>
              </a:rPr>
              <a:t> </a:t>
            </a:r>
            <a:r>
              <a:rPr lang="de-DE" sz="1600" b="0" dirty="0">
                <a:solidFill>
                  <a:srgbClr val="002060"/>
                </a:solidFill>
                <a:effectLst/>
              </a:rPr>
              <a:t>le </a:t>
            </a:r>
            <a:r>
              <a:rPr lang="de-DE" sz="1600" b="0" dirty="0" err="1">
                <a:solidFill>
                  <a:srgbClr val="002060"/>
                </a:solidFill>
                <a:effectLst/>
              </a:rPr>
              <a:t>mostre</a:t>
            </a:r>
            <a:r>
              <a:rPr lang="de-DE" sz="1600" b="0" dirty="0">
                <a:solidFill>
                  <a:srgbClr val="002060"/>
                </a:solidFill>
                <a:effectLst/>
              </a:rPr>
              <a:t> </a:t>
            </a:r>
            <a:r>
              <a:rPr lang="de-DE" sz="1600" b="0" dirty="0" err="1">
                <a:solidFill>
                  <a:srgbClr val="002060"/>
                </a:solidFill>
                <a:effectLst/>
              </a:rPr>
              <a:t>temporanee</a:t>
            </a:r>
            <a:r>
              <a:rPr lang="it-IT" sz="1600" dirty="0">
                <a:solidFill>
                  <a:srgbClr val="002060"/>
                </a:solidFill>
                <a:effectLst/>
              </a:rPr>
              <a:t/>
            </a:r>
            <a:br>
              <a:rPr lang="it-IT" sz="1600" dirty="0">
                <a:solidFill>
                  <a:srgbClr val="002060"/>
                </a:solidFill>
                <a:effectLst/>
              </a:rPr>
            </a:br>
            <a:r>
              <a:rPr lang="it-IT" sz="2000" b="0" dirty="0" smtClean="0">
                <a:solidFill>
                  <a:srgbClr val="FF0000"/>
                </a:solidFill>
                <a:sym typeface="Wingdings 2"/>
              </a:rPr>
              <a:t> </a:t>
            </a:r>
            <a:r>
              <a:rPr lang="it-IT" sz="1600" b="0" dirty="0" smtClean="0">
                <a:solidFill>
                  <a:srgbClr val="FF0000"/>
                </a:solidFill>
                <a:sym typeface="Wingdings 2"/>
              </a:rPr>
              <a:t>I musei vengono presentati ai partner di progetto </a:t>
            </a:r>
            <a:br>
              <a:rPr lang="it-IT" sz="1600" b="0" dirty="0" smtClean="0">
                <a:solidFill>
                  <a:srgbClr val="FF0000"/>
                </a:solidFill>
                <a:sym typeface="Wingdings 2"/>
              </a:rPr>
            </a:br>
            <a:r>
              <a:rPr lang="it-IT" sz="1600" b="0" dirty="0" smtClean="0">
                <a:solidFill>
                  <a:srgbClr val="FF0000"/>
                </a:solidFill>
                <a:sym typeface="Wingdings 2"/>
              </a:rPr>
              <a:t>prima di ogni incontro </a:t>
            </a:r>
            <a:br>
              <a:rPr lang="it-IT" sz="1600" b="0" dirty="0" smtClean="0">
                <a:solidFill>
                  <a:srgbClr val="FF0000"/>
                </a:solidFill>
                <a:sym typeface="Wingdings 2"/>
              </a:rPr>
            </a:br>
            <a:r>
              <a:rPr lang="it-IT" sz="1600" b="0" dirty="0">
                <a:solidFill>
                  <a:srgbClr val="FF0000"/>
                </a:solidFill>
                <a:sym typeface="Wingdings 2"/>
              </a:rPr>
              <a:t>	</a:t>
            </a:r>
            <a:r>
              <a:rPr lang="it-IT" sz="1600" dirty="0" smtClean="0">
                <a:solidFill>
                  <a:srgbClr val="FF0000"/>
                </a:solidFill>
                <a:effectLst/>
                <a:sym typeface="Wingdings 2"/>
              </a:rPr>
              <a:t>Modalità di presentazione:</a:t>
            </a:r>
            <a:br>
              <a:rPr lang="it-IT" sz="1600" dirty="0" smtClean="0">
                <a:solidFill>
                  <a:srgbClr val="FF0000"/>
                </a:solidFill>
                <a:effectLst/>
                <a:sym typeface="Wingdings 2"/>
              </a:rPr>
            </a:br>
            <a:r>
              <a:rPr lang="it-IT" sz="1600" dirty="0" smtClean="0">
                <a:solidFill>
                  <a:srgbClr val="FF0000"/>
                </a:solidFill>
                <a:effectLst/>
                <a:sym typeface="Wingdings 2"/>
              </a:rPr>
              <a:t>	</a:t>
            </a:r>
            <a:r>
              <a:rPr lang="it-IT" sz="1600" b="0" dirty="0" smtClean="0">
                <a:solidFill>
                  <a:srgbClr val="002060"/>
                </a:solidFill>
                <a:effectLst/>
                <a:sym typeface="Wingdings"/>
              </a:rPr>
              <a:t> </a:t>
            </a:r>
            <a:r>
              <a:rPr lang="it-IT" sz="1600" b="0" dirty="0" smtClean="0">
                <a:solidFill>
                  <a:srgbClr val="002060"/>
                </a:solidFill>
                <a:effectLst/>
              </a:rPr>
              <a:t>Nome e Tipologia (arte</a:t>
            </a:r>
            <a:r>
              <a:rPr lang="it-IT" sz="1600" b="0" dirty="0">
                <a:solidFill>
                  <a:srgbClr val="002060"/>
                </a:solidFill>
                <a:effectLst/>
              </a:rPr>
              <a:t>, tecnico, scientifico ecc.)</a:t>
            </a:r>
            <a:br>
              <a:rPr lang="it-IT" sz="1600" b="0" dirty="0">
                <a:solidFill>
                  <a:srgbClr val="002060"/>
                </a:solidFill>
                <a:effectLst/>
              </a:rPr>
            </a:br>
            <a:r>
              <a:rPr lang="it-IT" sz="1600" b="0" dirty="0" smtClean="0">
                <a:solidFill>
                  <a:srgbClr val="002060"/>
                </a:solidFill>
                <a:effectLst/>
              </a:rPr>
              <a:t>	</a:t>
            </a:r>
            <a:r>
              <a:rPr lang="it-IT" sz="1600" b="0" dirty="0" smtClean="0">
                <a:solidFill>
                  <a:srgbClr val="002060"/>
                </a:solidFill>
                <a:effectLst/>
                <a:sym typeface="Wingdings"/>
              </a:rPr>
              <a:t> </a:t>
            </a:r>
            <a:r>
              <a:rPr lang="it-IT" sz="1600" b="0" dirty="0" smtClean="0">
                <a:solidFill>
                  <a:srgbClr val="002060"/>
                </a:solidFill>
                <a:effectLst/>
              </a:rPr>
              <a:t>Aspetto esterno e interno</a:t>
            </a:r>
            <a:r>
              <a:rPr lang="it-IT" sz="1600" b="0" dirty="0">
                <a:solidFill>
                  <a:srgbClr val="002060"/>
                </a:solidFill>
                <a:effectLst/>
              </a:rPr>
              <a:t/>
            </a:r>
            <a:br>
              <a:rPr lang="it-IT" sz="1600" b="0" dirty="0">
                <a:solidFill>
                  <a:srgbClr val="002060"/>
                </a:solidFill>
                <a:effectLst/>
              </a:rPr>
            </a:br>
            <a:r>
              <a:rPr lang="it-IT" sz="1600" b="0" dirty="0" smtClean="0">
                <a:solidFill>
                  <a:srgbClr val="002060"/>
                </a:solidFill>
                <a:effectLst/>
              </a:rPr>
              <a:t>	</a:t>
            </a:r>
            <a:r>
              <a:rPr lang="it-IT" sz="1600" b="0" dirty="0" smtClean="0">
                <a:solidFill>
                  <a:srgbClr val="002060"/>
                </a:solidFill>
                <a:effectLst/>
                <a:sym typeface="Wingdings"/>
              </a:rPr>
              <a:t> </a:t>
            </a:r>
            <a:r>
              <a:rPr lang="it-IT" sz="1600" b="0" dirty="0" smtClean="0">
                <a:solidFill>
                  <a:srgbClr val="002060"/>
                </a:solidFill>
                <a:effectLst/>
              </a:rPr>
              <a:t>Presentazione </a:t>
            </a:r>
            <a:r>
              <a:rPr lang="it-IT" sz="1600" b="0" dirty="0">
                <a:solidFill>
                  <a:srgbClr val="002060"/>
                </a:solidFill>
                <a:effectLst/>
              </a:rPr>
              <a:t>di </a:t>
            </a:r>
            <a:r>
              <a:rPr lang="it-IT" sz="1600" b="0" u="sng" dirty="0">
                <a:solidFill>
                  <a:srgbClr val="002060"/>
                </a:solidFill>
                <a:effectLst/>
              </a:rPr>
              <a:t>un</a:t>
            </a:r>
            <a:r>
              <a:rPr lang="it-IT" sz="1600" b="0" dirty="0">
                <a:solidFill>
                  <a:srgbClr val="002060"/>
                </a:solidFill>
                <a:effectLst/>
              </a:rPr>
              <a:t> oggetto del museo (scelto dagli allievi)</a:t>
            </a:r>
            <a:br>
              <a:rPr lang="it-IT" sz="1600" b="0" dirty="0">
                <a:solidFill>
                  <a:srgbClr val="002060"/>
                </a:solidFill>
                <a:effectLst/>
              </a:rPr>
            </a:br>
            <a:r>
              <a:rPr lang="it-IT" sz="1600" b="0" dirty="0" smtClean="0">
                <a:solidFill>
                  <a:srgbClr val="002060"/>
                </a:solidFill>
                <a:effectLst/>
              </a:rPr>
              <a:t>	</a:t>
            </a:r>
            <a:r>
              <a:rPr lang="it-IT" sz="1600" b="0" dirty="0" smtClean="0">
                <a:solidFill>
                  <a:srgbClr val="002060"/>
                </a:solidFill>
                <a:effectLst/>
                <a:sym typeface="Wingdings"/>
              </a:rPr>
              <a:t> </a:t>
            </a:r>
            <a:r>
              <a:rPr lang="it-IT" sz="1600" b="0" dirty="0" smtClean="0">
                <a:solidFill>
                  <a:srgbClr val="002060"/>
                </a:solidFill>
                <a:effectLst/>
              </a:rPr>
              <a:t>Perché </a:t>
            </a:r>
            <a:r>
              <a:rPr lang="it-IT" sz="1600" b="0" dirty="0">
                <a:solidFill>
                  <a:srgbClr val="002060"/>
                </a:solidFill>
                <a:effectLst/>
              </a:rPr>
              <a:t>questo museo?</a:t>
            </a:r>
            <a:br>
              <a:rPr lang="it-IT" sz="1600" b="0" dirty="0">
                <a:solidFill>
                  <a:srgbClr val="002060"/>
                </a:solidFill>
                <a:effectLst/>
              </a:rPr>
            </a:br>
            <a:r>
              <a:rPr lang="it-IT" sz="1800" b="0" dirty="0" smtClean="0">
                <a:solidFill>
                  <a:srgbClr val="FF0000"/>
                </a:solidFill>
                <a:sym typeface="Wingdings 2"/>
              </a:rPr>
              <a:t> </a:t>
            </a:r>
            <a:r>
              <a:rPr lang="it-IT" sz="1600" b="0" dirty="0" smtClean="0">
                <a:solidFill>
                  <a:srgbClr val="FF0000"/>
                </a:solidFill>
                <a:sym typeface="Wingdings 2"/>
              </a:rPr>
              <a:t>Gli allievi dei paesi partner votano uno o due musei, i più votati saranno poi oggetto delle attività durante gli incontri nelle singole città</a:t>
            </a:r>
            <a:endParaRPr lang="it-IT" sz="1800" b="0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6883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1400" dirty="0"/>
              <a:t>Progetto Erasmus + KA2 </a:t>
            </a:r>
            <a:r>
              <a:rPr lang="it-IT" sz="1400" i="1" dirty="0" err="1" smtClean="0"/>
              <a:t>Kulturkiosk</a:t>
            </a:r>
            <a:endParaRPr lang="it-IT" sz="1400" i="1" dirty="0" smtClean="0"/>
          </a:p>
          <a:p>
            <a:pPr marL="0" indent="0" algn="ctr">
              <a:buNone/>
            </a:pPr>
            <a:endParaRPr lang="it-IT" sz="1400" i="1" dirty="0" smtClean="0"/>
          </a:p>
          <a:p>
            <a:pPr marL="0" indent="0" algn="ctr">
              <a:buNone/>
            </a:pPr>
            <a:endParaRPr lang="it-IT" sz="1400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467544" y="764704"/>
            <a:ext cx="8183880" cy="504056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it-IT" sz="2100" dirty="0" smtClean="0"/>
              <a:t>La scelta tematica e la successione degli interventi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467544" y="3429000"/>
            <a:ext cx="8183880" cy="360040"/>
          </a:xfrm>
          <a:prstGeom prst="rect">
            <a:avLst/>
          </a:prstGeom>
        </p:spPr>
        <p:txBody>
          <a:bodyPr vert="horz" anchor="b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it-IT" sz="2400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467544" y="3789040"/>
            <a:ext cx="8183880" cy="187220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it-IT" sz="1600" dirty="0" smtClean="0">
              <a:solidFill>
                <a:srgbClr val="FF0000"/>
              </a:solidFill>
              <a:effectLst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2420888"/>
            <a:ext cx="1368152" cy="111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837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71718"/>
            <a:ext cx="8183880" cy="745114"/>
          </a:xfrm>
        </p:spPr>
        <p:txBody>
          <a:bodyPr>
            <a:noAutofit/>
          </a:bodyPr>
          <a:lstStyle/>
          <a:p>
            <a:endParaRPr lang="it-IT" sz="1800" b="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6883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1400" dirty="0"/>
              <a:t>Progetto Erasmus + KA2 </a:t>
            </a:r>
            <a:r>
              <a:rPr lang="it-IT" sz="1400" i="1" dirty="0" err="1" smtClean="0"/>
              <a:t>Kulturkiosk</a:t>
            </a:r>
            <a:endParaRPr lang="it-IT" sz="1400" i="1" dirty="0" smtClean="0"/>
          </a:p>
          <a:p>
            <a:pPr marL="0" indent="0" algn="ctr">
              <a:buNone/>
            </a:pPr>
            <a:endParaRPr lang="it-IT" sz="1400" i="1" dirty="0" smtClean="0"/>
          </a:p>
          <a:p>
            <a:pPr marL="0" indent="0" algn="ctr">
              <a:buNone/>
            </a:pPr>
            <a:endParaRPr lang="it-IT" sz="1400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467544" y="764704"/>
            <a:ext cx="8183880" cy="814028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it-IT" sz="2400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467544" y="980728"/>
            <a:ext cx="8183880" cy="598004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it-IT" sz="2400" dirty="0" smtClean="0"/>
              <a:t>Motivazioni e obiettivi della scelta</a:t>
            </a:r>
            <a:endParaRPr lang="it-IT" sz="2400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467544" y="2134445"/>
            <a:ext cx="8183880" cy="230266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it-IT" sz="1600" b="0" dirty="0" smtClean="0">
                <a:solidFill>
                  <a:srgbClr val="FF0000"/>
                </a:solidFill>
                <a:sym typeface="Wingdings 2"/>
              </a:rPr>
              <a:t> </a:t>
            </a:r>
            <a:r>
              <a:rPr lang="it-IT" sz="1600" dirty="0">
                <a:solidFill>
                  <a:srgbClr val="FF0000"/>
                </a:solidFill>
                <a:effectLst/>
              </a:rPr>
              <a:t>I giovani mostrano scarso entusiasmo nei confronti dei musei</a:t>
            </a:r>
            <a:r>
              <a:rPr lang="it-IT" sz="1600" b="0" dirty="0" smtClean="0">
                <a:solidFill>
                  <a:srgbClr val="FF0000"/>
                </a:solidFill>
                <a:sym typeface="Wingdings 2"/>
              </a:rPr>
              <a:t> </a:t>
            </a:r>
          </a:p>
          <a:p>
            <a:pPr marL="285750" indent="-285750">
              <a:buFont typeface="Wingdings 2"/>
              <a:buChar char="E"/>
            </a:pPr>
            <a:r>
              <a:rPr lang="it-IT" sz="1600" dirty="0" smtClean="0">
                <a:solidFill>
                  <a:srgbClr val="FF0000"/>
                </a:solidFill>
                <a:effectLst/>
              </a:rPr>
              <a:t>Occorre una didattica laboratoriale orientata </a:t>
            </a:r>
          </a:p>
          <a:p>
            <a:r>
              <a:rPr lang="it-IT" sz="1600" dirty="0" smtClean="0">
                <a:solidFill>
                  <a:srgbClr val="FF0000"/>
                </a:solidFill>
                <a:effectLst/>
              </a:rPr>
              <a:t>all’azione </a:t>
            </a:r>
            <a:r>
              <a:rPr lang="it-IT" sz="1600" i="1" dirty="0" smtClean="0">
                <a:solidFill>
                  <a:srgbClr val="FF0000"/>
                </a:solidFill>
                <a:effectLst/>
              </a:rPr>
              <a:t>con</a:t>
            </a:r>
            <a:r>
              <a:rPr lang="it-IT" sz="1600" dirty="0" smtClean="0">
                <a:solidFill>
                  <a:srgbClr val="FF0000"/>
                </a:solidFill>
                <a:effectLst/>
              </a:rPr>
              <a:t> e </a:t>
            </a:r>
            <a:r>
              <a:rPr lang="it-IT" sz="1600" i="1" dirty="0" smtClean="0">
                <a:solidFill>
                  <a:srgbClr val="FF0000"/>
                </a:solidFill>
                <a:effectLst/>
              </a:rPr>
              <a:t>nei</a:t>
            </a:r>
            <a:r>
              <a:rPr lang="it-IT" sz="1600" dirty="0" smtClean="0">
                <a:solidFill>
                  <a:srgbClr val="FF0000"/>
                </a:solidFill>
                <a:effectLst/>
              </a:rPr>
              <a:t> musei</a:t>
            </a:r>
          </a:p>
          <a:p>
            <a:pPr marL="285750" indent="-285750">
              <a:buFont typeface="Wingdings 2"/>
              <a:buChar char="E"/>
            </a:pPr>
            <a:r>
              <a:rPr lang="it-IT" sz="1600" dirty="0" smtClean="0">
                <a:solidFill>
                  <a:srgbClr val="FF0000"/>
                </a:solidFill>
                <a:effectLst/>
              </a:rPr>
              <a:t>Museo </a:t>
            </a:r>
            <a:r>
              <a:rPr lang="it-IT" sz="1600" dirty="0">
                <a:solidFill>
                  <a:srgbClr val="FF0000"/>
                </a:solidFill>
                <a:effectLst/>
              </a:rPr>
              <a:t>come scoperta </a:t>
            </a:r>
            <a:r>
              <a:rPr lang="it-IT" sz="1600" dirty="0" smtClean="0">
                <a:solidFill>
                  <a:srgbClr val="FF0000"/>
                </a:solidFill>
                <a:effectLst/>
              </a:rPr>
              <a:t>individuale</a:t>
            </a:r>
            <a:endParaRPr lang="it-IT" sz="1600" b="0" dirty="0">
              <a:solidFill>
                <a:srgbClr val="FF0000"/>
              </a:solidFill>
              <a:sym typeface="Wingdings 2"/>
            </a:endParaRPr>
          </a:p>
          <a:p>
            <a:pPr marL="285750" indent="-285750">
              <a:buFont typeface="Wingdings 2"/>
              <a:buChar char="E"/>
            </a:pPr>
            <a:r>
              <a:rPr lang="it-IT" sz="1600" dirty="0" smtClean="0">
                <a:solidFill>
                  <a:srgbClr val="FF0000"/>
                </a:solidFill>
                <a:effectLst/>
              </a:rPr>
              <a:t>Scoprire </a:t>
            </a:r>
            <a:r>
              <a:rPr lang="it-IT" sz="1600" dirty="0">
                <a:solidFill>
                  <a:srgbClr val="FF0000"/>
                </a:solidFill>
                <a:effectLst/>
              </a:rPr>
              <a:t>in quale misura anche i mezzi digitali </a:t>
            </a:r>
            <a:endParaRPr lang="it-IT" sz="1600" dirty="0" smtClean="0">
              <a:solidFill>
                <a:srgbClr val="FF0000"/>
              </a:solidFill>
              <a:effectLst/>
            </a:endParaRPr>
          </a:p>
          <a:p>
            <a:r>
              <a:rPr lang="it-IT" sz="1600" dirty="0" smtClean="0">
                <a:solidFill>
                  <a:srgbClr val="FF0000"/>
                </a:solidFill>
                <a:effectLst/>
              </a:rPr>
              <a:t>a </a:t>
            </a:r>
            <a:r>
              <a:rPr lang="it-IT" sz="1600" dirty="0">
                <a:solidFill>
                  <a:srgbClr val="FF0000"/>
                </a:solidFill>
                <a:effectLst/>
              </a:rPr>
              <a:t>nostra disposizione possano costituire </a:t>
            </a:r>
            <a:r>
              <a:rPr lang="it-IT" sz="1600" dirty="0" smtClean="0">
                <a:solidFill>
                  <a:srgbClr val="FF0000"/>
                </a:solidFill>
                <a:effectLst/>
              </a:rPr>
              <a:t>un </a:t>
            </a:r>
          </a:p>
          <a:p>
            <a:r>
              <a:rPr lang="it-IT" sz="1600" dirty="0" smtClean="0">
                <a:solidFill>
                  <a:srgbClr val="FF0000"/>
                </a:solidFill>
                <a:effectLst/>
              </a:rPr>
              <a:t>valido arricchimento per </a:t>
            </a:r>
            <a:r>
              <a:rPr lang="it-IT" sz="1600" dirty="0">
                <a:solidFill>
                  <a:srgbClr val="FF0000"/>
                </a:solidFill>
                <a:effectLst/>
              </a:rPr>
              <a:t>i giovani durante la visita a un </a:t>
            </a:r>
            <a:r>
              <a:rPr lang="it-IT" sz="1600" dirty="0" smtClean="0">
                <a:solidFill>
                  <a:srgbClr val="FF0000"/>
                </a:solidFill>
                <a:effectLst/>
              </a:rPr>
              <a:t>museo</a:t>
            </a:r>
          </a:p>
          <a:p>
            <a:endParaRPr lang="it-IT" sz="1600" dirty="0">
              <a:solidFill>
                <a:srgbClr val="FF0000"/>
              </a:solidFill>
              <a:effectLst/>
            </a:endParaRPr>
          </a:p>
          <a:p>
            <a:endParaRPr lang="it-IT" sz="1600" dirty="0" smtClean="0">
              <a:solidFill>
                <a:srgbClr val="FF0000"/>
              </a:solidFill>
              <a:effectLst/>
            </a:endParaRPr>
          </a:p>
          <a:p>
            <a:endParaRPr lang="it-IT" sz="1600" dirty="0" smtClean="0">
              <a:solidFill>
                <a:srgbClr val="FF0000"/>
              </a:solidFill>
              <a:effectLst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2276872"/>
            <a:ext cx="1368152" cy="111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068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183880" cy="2448272"/>
          </a:xfrm>
        </p:spPr>
        <p:txBody>
          <a:bodyPr>
            <a:noAutofit/>
          </a:bodyPr>
          <a:lstStyle/>
          <a:p>
            <a:r>
              <a:rPr lang="it-IT" sz="2000" b="0" dirty="0" smtClean="0">
                <a:solidFill>
                  <a:srgbClr val="FF0000"/>
                </a:solidFill>
                <a:sym typeface="Wingdings 2"/>
              </a:rPr>
              <a:t></a:t>
            </a:r>
            <a:r>
              <a:rPr lang="it-IT" sz="1600" dirty="0" smtClean="0">
                <a:solidFill>
                  <a:srgbClr val="FF0000"/>
                </a:solidFill>
                <a:effectLst/>
              </a:rPr>
              <a:t>una guida interattiva </a:t>
            </a:r>
            <a:r>
              <a:rPr lang="it-IT" sz="1600" dirty="0">
                <a:solidFill>
                  <a:srgbClr val="FF0000"/>
                </a:solidFill>
                <a:effectLst/>
              </a:rPr>
              <a:t>che </a:t>
            </a:r>
            <a:r>
              <a:rPr lang="it-IT" sz="1600" dirty="0" smtClean="0">
                <a:solidFill>
                  <a:srgbClr val="FF0000"/>
                </a:solidFill>
                <a:effectLst/>
              </a:rPr>
              <a:t>documenti </a:t>
            </a:r>
            <a:r>
              <a:rPr lang="it-IT" sz="1600" dirty="0">
                <a:solidFill>
                  <a:srgbClr val="FF0000"/>
                </a:solidFill>
                <a:effectLst/>
              </a:rPr>
              <a:t>i risultati del </a:t>
            </a:r>
            <a:r>
              <a:rPr lang="it-IT" sz="1600" dirty="0" smtClean="0">
                <a:solidFill>
                  <a:srgbClr val="FF0000"/>
                </a:solidFill>
                <a:effectLst/>
              </a:rPr>
              <a:t>lavoro </a:t>
            </a:r>
            <a:r>
              <a:rPr lang="it-IT" sz="1600" dirty="0">
                <a:solidFill>
                  <a:srgbClr val="FF0000"/>
                </a:solidFill>
                <a:effectLst/>
              </a:rPr>
              <a:t>e sia di stimolo ad altri per ulteriori sviluppi. </a:t>
            </a:r>
            <a:r>
              <a:rPr lang="it-IT" sz="1600" dirty="0" smtClean="0">
                <a:solidFill>
                  <a:srgbClr val="FF0000"/>
                </a:solidFill>
                <a:effectLst/>
              </a:rPr>
              <a:t/>
            </a:r>
            <a:br>
              <a:rPr lang="it-IT" sz="1600" dirty="0" smtClean="0">
                <a:solidFill>
                  <a:srgbClr val="FF0000"/>
                </a:solidFill>
                <a:effectLst/>
              </a:rPr>
            </a:br>
            <a:r>
              <a:rPr lang="it-IT" sz="1600" b="0" dirty="0">
                <a:solidFill>
                  <a:srgbClr val="FF0000"/>
                </a:solidFill>
                <a:sym typeface="Wingdings 2"/>
              </a:rPr>
              <a:t> </a:t>
            </a:r>
            <a:r>
              <a:rPr lang="it-IT" sz="1600" dirty="0" smtClean="0">
                <a:solidFill>
                  <a:srgbClr val="FF0000"/>
                </a:solidFill>
                <a:effectLst/>
              </a:rPr>
              <a:t>una </a:t>
            </a:r>
            <a:r>
              <a:rPr lang="it-IT" sz="1600" dirty="0">
                <a:solidFill>
                  <a:srgbClr val="FF0000"/>
                </a:solidFill>
                <a:effectLst/>
              </a:rPr>
              <a:t>guida internazionale ai musei </a:t>
            </a:r>
            <a:r>
              <a:rPr lang="it-IT" sz="1600" dirty="0" smtClean="0">
                <a:solidFill>
                  <a:srgbClr val="FF0000"/>
                </a:solidFill>
                <a:effectLst/>
              </a:rPr>
              <a:t>che sono stati oggetto </a:t>
            </a:r>
            <a:r>
              <a:rPr lang="it-IT" sz="1600" dirty="0">
                <a:solidFill>
                  <a:srgbClr val="FF0000"/>
                </a:solidFill>
                <a:effectLst/>
              </a:rPr>
              <a:t>del </a:t>
            </a:r>
            <a:r>
              <a:rPr lang="it-IT" sz="1600" dirty="0" smtClean="0">
                <a:solidFill>
                  <a:srgbClr val="FF0000"/>
                </a:solidFill>
                <a:effectLst/>
              </a:rPr>
              <a:t>lavoro progettuale, </a:t>
            </a:r>
            <a:r>
              <a:rPr lang="it-IT" sz="1600" dirty="0">
                <a:solidFill>
                  <a:srgbClr val="FF0000"/>
                </a:solidFill>
                <a:effectLst/>
              </a:rPr>
              <a:t>fatta “</a:t>
            </a:r>
            <a:r>
              <a:rPr lang="it-IT" sz="1600" u="sng" dirty="0">
                <a:solidFill>
                  <a:srgbClr val="FF0000"/>
                </a:solidFill>
                <a:effectLst/>
              </a:rPr>
              <a:t>da</a:t>
            </a:r>
            <a:r>
              <a:rPr lang="it-IT" sz="1600" dirty="0">
                <a:solidFill>
                  <a:srgbClr val="FF0000"/>
                </a:solidFill>
                <a:effectLst/>
              </a:rPr>
              <a:t> e </a:t>
            </a:r>
            <a:r>
              <a:rPr lang="it-IT" sz="1600" u="sng" dirty="0">
                <a:solidFill>
                  <a:srgbClr val="FF0000"/>
                </a:solidFill>
                <a:effectLst/>
              </a:rPr>
              <a:t>per</a:t>
            </a:r>
            <a:r>
              <a:rPr lang="it-IT" sz="1600" dirty="0">
                <a:solidFill>
                  <a:srgbClr val="FF0000"/>
                </a:solidFill>
                <a:effectLst/>
              </a:rPr>
              <a:t>” i </a:t>
            </a:r>
            <a:r>
              <a:rPr lang="it-IT" sz="1600" dirty="0" smtClean="0">
                <a:solidFill>
                  <a:srgbClr val="FF0000"/>
                </a:solidFill>
                <a:effectLst/>
              </a:rPr>
              <a:t>ragazzi </a:t>
            </a:r>
            <a:br>
              <a:rPr lang="it-IT" sz="1600" dirty="0" smtClean="0">
                <a:solidFill>
                  <a:srgbClr val="FF0000"/>
                </a:solidFill>
                <a:effectLst/>
              </a:rPr>
            </a:br>
            <a:r>
              <a:rPr lang="it-IT" sz="1600" b="0" dirty="0">
                <a:solidFill>
                  <a:srgbClr val="FF0000"/>
                </a:solidFill>
                <a:sym typeface="Wingdings 2"/>
              </a:rPr>
              <a:t> </a:t>
            </a:r>
            <a:r>
              <a:rPr lang="it-IT" sz="1600" dirty="0" smtClean="0">
                <a:solidFill>
                  <a:srgbClr val="FF0000"/>
                </a:solidFill>
                <a:effectLst/>
              </a:rPr>
              <a:t>redatta in </a:t>
            </a:r>
            <a:r>
              <a:rPr lang="it-IT" sz="1600" dirty="0">
                <a:solidFill>
                  <a:srgbClr val="FF0000"/>
                </a:solidFill>
                <a:effectLst/>
              </a:rPr>
              <a:t>più </a:t>
            </a:r>
            <a:r>
              <a:rPr lang="it-IT" sz="1600" dirty="0" smtClean="0">
                <a:solidFill>
                  <a:srgbClr val="FF0000"/>
                </a:solidFill>
                <a:effectLst/>
              </a:rPr>
              <a:t>lingue (tedesco + le lingue nazionali dei partner) </a:t>
            </a:r>
            <a:br>
              <a:rPr lang="it-IT" sz="1600" dirty="0" smtClean="0">
                <a:solidFill>
                  <a:srgbClr val="FF0000"/>
                </a:solidFill>
                <a:effectLst/>
              </a:rPr>
            </a:br>
            <a:r>
              <a:rPr lang="it-IT" sz="1600" b="0" dirty="0" smtClean="0">
                <a:solidFill>
                  <a:srgbClr val="FF0000"/>
                </a:solidFill>
                <a:sym typeface="Wingdings 2"/>
              </a:rPr>
              <a:t> </a:t>
            </a:r>
            <a:r>
              <a:rPr lang="it-IT" sz="1600" dirty="0" smtClean="0">
                <a:solidFill>
                  <a:srgbClr val="FF0000"/>
                </a:solidFill>
                <a:effectLst/>
              </a:rPr>
              <a:t>liberamente </a:t>
            </a:r>
            <a:r>
              <a:rPr lang="it-IT" sz="1600" dirty="0">
                <a:solidFill>
                  <a:srgbClr val="FF0000"/>
                </a:solidFill>
                <a:effectLst/>
              </a:rPr>
              <a:t>accessibile (</a:t>
            </a:r>
            <a:r>
              <a:rPr lang="it-IT" sz="1600" dirty="0" err="1" smtClean="0">
                <a:solidFill>
                  <a:srgbClr val="FF0000"/>
                </a:solidFill>
                <a:effectLst/>
              </a:rPr>
              <a:t>eBook</a:t>
            </a:r>
            <a:r>
              <a:rPr lang="it-IT" sz="1600" dirty="0" smtClean="0">
                <a:solidFill>
                  <a:srgbClr val="FF0000"/>
                </a:solidFill>
                <a:effectLst/>
              </a:rPr>
              <a:t> </a:t>
            </a:r>
            <a:r>
              <a:rPr lang="it-IT" sz="1600" dirty="0">
                <a:solidFill>
                  <a:srgbClr val="FF0000"/>
                </a:solidFill>
                <a:effectLst/>
              </a:rPr>
              <a:t>e stampa) e </a:t>
            </a:r>
            <a:r>
              <a:rPr lang="it-IT" sz="1600" dirty="0" smtClean="0">
                <a:solidFill>
                  <a:srgbClr val="FF0000"/>
                </a:solidFill>
                <a:effectLst/>
              </a:rPr>
              <a:t>che potrà </a:t>
            </a:r>
            <a:r>
              <a:rPr lang="it-IT" sz="1600" dirty="0">
                <a:solidFill>
                  <a:srgbClr val="FF0000"/>
                </a:solidFill>
                <a:effectLst/>
              </a:rPr>
              <a:t>servire anche per l’organizzazione di soggiorni e viaggi di studio scolastici e </a:t>
            </a:r>
            <a:r>
              <a:rPr lang="it-IT" sz="1600" dirty="0" smtClean="0">
                <a:solidFill>
                  <a:srgbClr val="FF0000"/>
                </a:solidFill>
                <a:effectLst/>
              </a:rPr>
              <a:t>giovanili</a:t>
            </a:r>
            <a:br>
              <a:rPr lang="it-IT" sz="1600" dirty="0" smtClean="0">
                <a:solidFill>
                  <a:srgbClr val="FF0000"/>
                </a:solidFill>
                <a:effectLst/>
              </a:rPr>
            </a:br>
            <a:r>
              <a:rPr lang="it-IT" sz="1600" b="0" dirty="0" smtClean="0">
                <a:solidFill>
                  <a:srgbClr val="FF0000"/>
                </a:solidFill>
                <a:sym typeface="Wingdings 2"/>
              </a:rPr>
              <a:t> per la sua implementazione viene incaricata una figura esterna, un’esperta in materia</a:t>
            </a:r>
            <a:endParaRPr lang="it-IT" sz="1800" b="0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783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1400" dirty="0"/>
              <a:t>Progetto Erasmus + KA2 </a:t>
            </a:r>
            <a:r>
              <a:rPr lang="it-IT" sz="1400" i="1" dirty="0" err="1"/>
              <a:t>Kulturkiosk</a:t>
            </a:r>
            <a:endParaRPr lang="it-IT" sz="1400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467544" y="1218692"/>
            <a:ext cx="8183880" cy="360040"/>
          </a:xfrm>
          <a:prstGeom prst="rect">
            <a:avLst/>
          </a:prstGeom>
        </p:spPr>
        <p:txBody>
          <a:bodyPr vert="horz" anchor="b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it-IT" sz="2400" dirty="0" smtClean="0"/>
              <a:t>Il prodotto finale</a:t>
            </a:r>
          </a:p>
          <a:p>
            <a:endParaRPr lang="it-IT" sz="2400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467544" y="3429000"/>
            <a:ext cx="8183880" cy="360040"/>
          </a:xfrm>
          <a:prstGeom prst="rect">
            <a:avLst/>
          </a:prstGeom>
        </p:spPr>
        <p:txBody>
          <a:bodyPr vert="horz" anchor="b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it-IT" sz="2400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467544" y="3789040"/>
            <a:ext cx="8183880" cy="187220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it-IT" sz="1600" dirty="0" smtClean="0">
              <a:solidFill>
                <a:srgbClr val="FF0000"/>
              </a:solidFill>
              <a:effectLst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3933056"/>
            <a:ext cx="2928814" cy="188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512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423156"/>
            <a:ext cx="8183880" cy="2232248"/>
          </a:xfrm>
        </p:spPr>
        <p:txBody>
          <a:bodyPr>
            <a:noAutofit/>
          </a:bodyPr>
          <a:lstStyle/>
          <a:p>
            <a:r>
              <a:rPr lang="it-IT" sz="2000" b="0" dirty="0" smtClean="0">
                <a:solidFill>
                  <a:srgbClr val="FF0000"/>
                </a:solidFill>
                <a:sym typeface="Wingdings 2"/>
              </a:rPr>
              <a:t> </a:t>
            </a:r>
            <a:r>
              <a:rPr lang="it-IT" sz="1600" dirty="0">
                <a:solidFill>
                  <a:srgbClr val="FF0000"/>
                </a:solidFill>
                <a:effectLst/>
              </a:rPr>
              <a:t>Per la realizzazione del progetto </a:t>
            </a:r>
            <a:r>
              <a:rPr lang="it-IT" sz="1600" dirty="0" smtClean="0">
                <a:solidFill>
                  <a:srgbClr val="FF0000"/>
                </a:solidFill>
                <a:effectLst/>
              </a:rPr>
              <a:t>torneranno </a:t>
            </a:r>
            <a:r>
              <a:rPr lang="it-IT" sz="1600" dirty="0">
                <a:solidFill>
                  <a:srgbClr val="FF0000"/>
                </a:solidFill>
                <a:effectLst/>
              </a:rPr>
              <a:t>molto utili le esperienze e le competenze dei singoli </a:t>
            </a:r>
            <a:r>
              <a:rPr lang="it-IT" sz="1600" dirty="0" smtClean="0">
                <a:solidFill>
                  <a:srgbClr val="FF0000"/>
                </a:solidFill>
                <a:effectLst/>
              </a:rPr>
              <a:t>partner</a:t>
            </a:r>
            <a:br>
              <a:rPr lang="it-IT" sz="1600" dirty="0" smtClean="0">
                <a:solidFill>
                  <a:srgbClr val="FF0000"/>
                </a:solidFill>
                <a:effectLst/>
              </a:rPr>
            </a:br>
            <a:r>
              <a:rPr lang="it-IT" sz="1600" b="0" dirty="0" smtClean="0">
                <a:solidFill>
                  <a:srgbClr val="FF0000"/>
                </a:solidFill>
                <a:sym typeface="Wingdings 2"/>
              </a:rPr>
              <a:t> </a:t>
            </a:r>
            <a:r>
              <a:rPr lang="it-IT" sz="1600" dirty="0" smtClean="0">
                <a:solidFill>
                  <a:srgbClr val="FF0000"/>
                </a:solidFill>
                <a:effectLst/>
              </a:rPr>
              <a:t>Il </a:t>
            </a:r>
            <a:r>
              <a:rPr lang="it-IT" sz="1600" dirty="0">
                <a:solidFill>
                  <a:srgbClr val="FF0000"/>
                </a:solidFill>
                <a:effectLst/>
              </a:rPr>
              <a:t>lavoro con gli studenti sarà preceduto da attività di formazione con gli </a:t>
            </a:r>
            <a:r>
              <a:rPr lang="it-IT" sz="1600" dirty="0" smtClean="0">
                <a:solidFill>
                  <a:srgbClr val="FF0000"/>
                </a:solidFill>
                <a:effectLst/>
              </a:rPr>
              <a:t>insegnanti, da svolgersi presso le istituzioni con maggiore esperienza nel campo delle applicazioni alla didattica delle tecnologie digitali</a:t>
            </a:r>
            <a:br>
              <a:rPr lang="it-IT" sz="1600" dirty="0" smtClean="0">
                <a:solidFill>
                  <a:srgbClr val="FF0000"/>
                </a:solidFill>
                <a:effectLst/>
              </a:rPr>
            </a:br>
            <a:r>
              <a:rPr lang="it-IT" sz="1600" dirty="0">
                <a:solidFill>
                  <a:srgbClr val="FF0000"/>
                </a:solidFill>
                <a:effectLst/>
              </a:rPr>
              <a:t/>
            </a:r>
            <a:br>
              <a:rPr lang="it-IT" sz="1600" dirty="0">
                <a:solidFill>
                  <a:srgbClr val="FF0000"/>
                </a:solidFill>
                <a:effectLst/>
              </a:rPr>
            </a:br>
            <a:r>
              <a:rPr lang="it-IT" sz="1600" b="0" dirty="0" smtClean="0">
                <a:solidFill>
                  <a:srgbClr val="FF0000"/>
                </a:solidFill>
                <a:sym typeface="Wingdings 2"/>
              </a:rPr>
              <a:t/>
            </a:r>
            <a:br>
              <a:rPr lang="it-IT" sz="1600" b="0" dirty="0" smtClean="0">
                <a:solidFill>
                  <a:srgbClr val="FF0000"/>
                </a:solidFill>
                <a:sym typeface="Wingdings 2"/>
              </a:rPr>
            </a:br>
            <a:endParaRPr lang="it-IT" sz="1800" b="0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783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1400" dirty="0"/>
              <a:t>Progetto Erasmus + KA2 </a:t>
            </a:r>
            <a:r>
              <a:rPr lang="it-IT" sz="1400" i="1" dirty="0" err="1"/>
              <a:t>Kulturkiosk</a:t>
            </a:r>
            <a:endParaRPr lang="it-IT" sz="1400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467544" y="1218692"/>
            <a:ext cx="8183880" cy="360040"/>
          </a:xfrm>
          <a:prstGeom prst="rect">
            <a:avLst/>
          </a:prstGeom>
        </p:spPr>
        <p:txBody>
          <a:bodyPr vert="horz" anchor="b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it-IT" sz="2400" dirty="0" smtClean="0"/>
              <a:t>L’attività di formazione degli insegnanti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467544" y="3429000"/>
            <a:ext cx="8183880" cy="360040"/>
          </a:xfrm>
          <a:prstGeom prst="rect">
            <a:avLst/>
          </a:prstGeom>
        </p:spPr>
        <p:txBody>
          <a:bodyPr vert="horz" anchor="b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it-IT" sz="2400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467544" y="3789040"/>
            <a:ext cx="8183880" cy="208823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it-IT" sz="1600" dirty="0" smtClean="0">
              <a:solidFill>
                <a:srgbClr val="FF0000"/>
              </a:solidFill>
              <a:effectLst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593159" y="3789040"/>
            <a:ext cx="8183880" cy="208823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285750" lvl="0" indent="-285750">
              <a:buFont typeface="Wingdings 2"/>
              <a:buChar char="E"/>
            </a:pPr>
            <a:endParaRPr lang="it-IT" sz="1600" dirty="0" smtClean="0">
              <a:solidFill>
                <a:srgbClr val="FF0000"/>
              </a:solidFill>
              <a:effectLst/>
            </a:endParaRPr>
          </a:p>
          <a:p>
            <a:pPr marL="285750" lvl="0" indent="-285750">
              <a:buFont typeface="Wingdings 2"/>
              <a:buChar char="E"/>
            </a:pPr>
            <a:endParaRPr lang="it-IT" sz="1600" dirty="0">
              <a:solidFill>
                <a:srgbClr val="FF0000"/>
              </a:solidFill>
              <a:effectLst/>
            </a:endParaRPr>
          </a:p>
          <a:p>
            <a:pPr marL="285750" lvl="0" indent="-285750">
              <a:buFont typeface="Wingdings 2"/>
              <a:buChar char="E"/>
            </a:pPr>
            <a:endParaRPr lang="it-IT" sz="1600" dirty="0" smtClean="0">
              <a:solidFill>
                <a:srgbClr val="FF0000"/>
              </a:solidFill>
              <a:effectLst/>
            </a:endParaRPr>
          </a:p>
          <a:p>
            <a:pPr marL="285750" lvl="0" indent="-285750">
              <a:buFont typeface="Wingdings 2"/>
              <a:buChar char="E"/>
            </a:pPr>
            <a:r>
              <a:rPr lang="it-IT" sz="1600" dirty="0" smtClean="0">
                <a:solidFill>
                  <a:srgbClr val="FF0000"/>
                </a:solidFill>
                <a:effectLst/>
              </a:rPr>
              <a:t>Patrasso </a:t>
            </a:r>
            <a:r>
              <a:rPr lang="it-IT" sz="1600" dirty="0" err="1" smtClean="0">
                <a:solidFill>
                  <a:srgbClr val="FF0000"/>
                </a:solidFill>
                <a:effectLst/>
              </a:rPr>
              <a:t>gen</a:t>
            </a:r>
            <a:r>
              <a:rPr lang="it-IT" sz="1600" dirty="0" smtClean="0">
                <a:solidFill>
                  <a:srgbClr val="FF0000"/>
                </a:solidFill>
                <a:effectLst/>
              </a:rPr>
              <a:t> 2015 </a:t>
            </a:r>
            <a:r>
              <a:rPr lang="it-IT" sz="1600" i="1" dirty="0" smtClean="0">
                <a:solidFill>
                  <a:srgbClr val="FF0000"/>
                </a:solidFill>
                <a:effectLst/>
              </a:rPr>
              <a:t>(software </a:t>
            </a:r>
            <a:r>
              <a:rPr lang="it-IT" sz="1600" i="1" dirty="0">
                <a:solidFill>
                  <a:srgbClr val="FF0000"/>
                </a:solidFill>
                <a:effectLst/>
              </a:rPr>
              <a:t>e </a:t>
            </a:r>
            <a:r>
              <a:rPr lang="it-IT" sz="1600" i="1" dirty="0" err="1">
                <a:solidFill>
                  <a:srgbClr val="FF0000"/>
                </a:solidFill>
                <a:effectLst/>
              </a:rPr>
              <a:t>tools</a:t>
            </a:r>
            <a:r>
              <a:rPr lang="it-IT" sz="1600" i="1" dirty="0">
                <a:solidFill>
                  <a:srgbClr val="FF0000"/>
                </a:solidFill>
                <a:effectLst/>
              </a:rPr>
              <a:t> per la didattica multimediale, teoria e modalità applicative – lingue e materie </a:t>
            </a:r>
            <a:r>
              <a:rPr lang="it-IT" sz="1600" i="1" dirty="0" smtClean="0">
                <a:solidFill>
                  <a:srgbClr val="FF0000"/>
                </a:solidFill>
                <a:effectLst/>
              </a:rPr>
              <a:t>scientifiche)</a:t>
            </a:r>
          </a:p>
          <a:p>
            <a:pPr lvl="0"/>
            <a:r>
              <a:rPr lang="it-IT" sz="1600" i="1" dirty="0" smtClean="0">
                <a:solidFill>
                  <a:srgbClr val="FF0000"/>
                </a:solidFill>
                <a:effectLst/>
              </a:rPr>
              <a:t> </a:t>
            </a:r>
          </a:p>
          <a:p>
            <a:pPr marL="285750" indent="-285750">
              <a:buFont typeface="Wingdings 2"/>
              <a:buChar char="E"/>
            </a:pPr>
            <a:r>
              <a:rPr lang="it-IT" sz="1600" dirty="0" smtClean="0">
                <a:solidFill>
                  <a:srgbClr val="FF0000"/>
                </a:solidFill>
                <a:effectLst/>
              </a:rPr>
              <a:t>Helsinki </a:t>
            </a:r>
            <a:r>
              <a:rPr lang="it-IT" sz="1600" dirty="0" err="1" smtClean="0">
                <a:solidFill>
                  <a:srgbClr val="FF0000"/>
                </a:solidFill>
                <a:effectLst/>
              </a:rPr>
              <a:t>apr-mag</a:t>
            </a:r>
            <a:r>
              <a:rPr lang="it-IT" sz="1600" dirty="0" smtClean="0">
                <a:solidFill>
                  <a:srgbClr val="FF0000"/>
                </a:solidFill>
                <a:effectLst/>
              </a:rPr>
              <a:t> 2015 </a:t>
            </a:r>
            <a:r>
              <a:rPr lang="it-IT" sz="1600" i="1" dirty="0" smtClean="0">
                <a:solidFill>
                  <a:srgbClr val="FF0000"/>
                </a:solidFill>
                <a:effectLst/>
              </a:rPr>
              <a:t>(</a:t>
            </a:r>
            <a:r>
              <a:rPr lang="it-IT" sz="1600" i="1" dirty="0" err="1" smtClean="0">
                <a:solidFill>
                  <a:srgbClr val="FF0000"/>
                </a:solidFill>
                <a:effectLst/>
              </a:rPr>
              <a:t>tablets</a:t>
            </a:r>
            <a:r>
              <a:rPr lang="it-IT" sz="1600" i="1" dirty="0" smtClean="0">
                <a:solidFill>
                  <a:srgbClr val="FF0000"/>
                </a:solidFill>
                <a:effectLst/>
              </a:rPr>
              <a:t> nella didattica, presentazione, modalità applicative, esemplificazioni nella pratica scolastica con gli allievi)</a:t>
            </a:r>
          </a:p>
          <a:p>
            <a:endParaRPr lang="it-IT" sz="1800" b="0" i="1" dirty="0">
              <a:solidFill>
                <a:srgbClr val="FF0000"/>
              </a:solidFill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467544" y="3295364"/>
            <a:ext cx="8183880" cy="493676"/>
          </a:xfrm>
          <a:prstGeom prst="rect">
            <a:avLst/>
          </a:prstGeom>
        </p:spPr>
        <p:txBody>
          <a:bodyPr vert="horz" anchor="b">
            <a:normAutofit fontScale="4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it-IT" sz="2400" dirty="0" smtClean="0"/>
          </a:p>
          <a:p>
            <a:r>
              <a:rPr lang="it-IT" sz="4400" dirty="0" smtClean="0"/>
              <a:t>Gli incontri di formazione</a:t>
            </a:r>
          </a:p>
          <a:p>
            <a:endParaRPr lang="it-IT" sz="2400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2660612"/>
            <a:ext cx="1692672" cy="126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868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423156"/>
            <a:ext cx="8183880" cy="1501788"/>
          </a:xfrm>
        </p:spPr>
        <p:txBody>
          <a:bodyPr>
            <a:noAutofit/>
          </a:bodyPr>
          <a:lstStyle/>
          <a:p>
            <a:r>
              <a:rPr lang="it-IT" sz="2000" b="0" dirty="0" smtClean="0">
                <a:solidFill>
                  <a:srgbClr val="FF0000"/>
                </a:solidFill>
                <a:sym typeface="Wingdings 2"/>
              </a:rPr>
              <a:t> </a:t>
            </a:r>
            <a:r>
              <a:rPr lang="it-IT" sz="1600" b="0" dirty="0" smtClean="0">
                <a:solidFill>
                  <a:srgbClr val="FF0000"/>
                </a:solidFill>
                <a:sym typeface="Wingdings 2"/>
              </a:rPr>
              <a:t>Nell’arco del triennio</a:t>
            </a:r>
            <a:r>
              <a:rPr lang="it-IT" sz="2000" b="0" dirty="0" smtClean="0">
                <a:solidFill>
                  <a:srgbClr val="FF0000"/>
                </a:solidFill>
                <a:sym typeface="Wingdings 2"/>
              </a:rPr>
              <a:t> </a:t>
            </a:r>
            <a:r>
              <a:rPr lang="it-IT" sz="1600" dirty="0" smtClean="0">
                <a:solidFill>
                  <a:srgbClr val="FF0000"/>
                </a:solidFill>
                <a:effectLst/>
              </a:rPr>
              <a:t>sono programmati 7 incontri, uno in ognuna delle scuole partner (</a:t>
            </a:r>
            <a:r>
              <a:rPr lang="it-IT" sz="1600" b="0" dirty="0" smtClean="0">
                <a:solidFill>
                  <a:srgbClr val="FF0000"/>
                </a:solidFill>
                <a:sym typeface="Wingdings 2"/>
              </a:rPr>
              <a:t>2 </a:t>
            </a:r>
            <a:r>
              <a:rPr lang="it-IT" sz="1600" b="0" dirty="0">
                <a:solidFill>
                  <a:srgbClr val="FF0000"/>
                </a:solidFill>
                <a:sym typeface="Wingdings 2"/>
              </a:rPr>
              <a:t>incontri </a:t>
            </a:r>
            <a:r>
              <a:rPr lang="it-IT" sz="1600" b="0" dirty="0" smtClean="0">
                <a:solidFill>
                  <a:srgbClr val="FF0000"/>
                </a:solidFill>
                <a:sym typeface="Wingdings 2"/>
              </a:rPr>
              <a:t>annuali: autunno </a:t>
            </a:r>
            <a:r>
              <a:rPr lang="it-IT" sz="1600" b="0" dirty="0">
                <a:solidFill>
                  <a:srgbClr val="FF0000"/>
                </a:solidFill>
                <a:sym typeface="Wingdings 2"/>
              </a:rPr>
              <a:t>– primavera)</a:t>
            </a:r>
            <a:br>
              <a:rPr lang="it-IT" sz="1600" b="0" dirty="0">
                <a:solidFill>
                  <a:srgbClr val="FF0000"/>
                </a:solidFill>
                <a:sym typeface="Wingdings 2"/>
              </a:rPr>
            </a:br>
            <a:r>
              <a:rPr lang="it-IT" sz="1600" b="0" dirty="0" smtClean="0">
                <a:solidFill>
                  <a:srgbClr val="FF0000"/>
                </a:solidFill>
                <a:sym typeface="Wingdings 2"/>
              </a:rPr>
              <a:t> Vi partecipano 5 allievi per ogni scuola </a:t>
            </a:r>
            <a:br>
              <a:rPr lang="it-IT" sz="1600" b="0" dirty="0" smtClean="0">
                <a:solidFill>
                  <a:srgbClr val="FF0000"/>
                </a:solidFill>
                <a:sym typeface="Wingdings 2"/>
              </a:rPr>
            </a:br>
            <a:r>
              <a:rPr lang="it-IT" sz="1600" b="0" dirty="0" smtClean="0">
                <a:solidFill>
                  <a:srgbClr val="FF0000"/>
                </a:solidFill>
                <a:sym typeface="Wingdings 2"/>
              </a:rPr>
              <a:t> Gli allievi sono ospitati presso famiglie</a:t>
            </a:r>
            <a:r>
              <a:rPr lang="it-IT" sz="1600" b="0" dirty="0">
                <a:solidFill>
                  <a:srgbClr val="FF0000"/>
                </a:solidFill>
                <a:sym typeface="Wingdings 2"/>
              </a:rPr>
              <a:t/>
            </a:r>
            <a:br>
              <a:rPr lang="it-IT" sz="1600" b="0" dirty="0">
                <a:solidFill>
                  <a:srgbClr val="FF0000"/>
                </a:solidFill>
                <a:sym typeface="Wingdings 2"/>
              </a:rPr>
            </a:br>
            <a:r>
              <a:rPr lang="it-IT" sz="1600" b="0" dirty="0" smtClean="0">
                <a:solidFill>
                  <a:srgbClr val="FF0000"/>
                </a:solidFill>
                <a:sym typeface="Wingdings 2"/>
              </a:rPr>
              <a:t> Hanno una durata di 7 giorni</a:t>
            </a:r>
            <a:br>
              <a:rPr lang="it-IT" sz="1600" b="0" dirty="0" smtClean="0">
                <a:solidFill>
                  <a:srgbClr val="FF0000"/>
                </a:solidFill>
                <a:sym typeface="Wingdings 2"/>
              </a:rPr>
            </a:br>
            <a:endParaRPr lang="it-IT" sz="1800" b="0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783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1400" dirty="0"/>
              <a:t>Progetto Erasmus + KA2 </a:t>
            </a:r>
            <a:r>
              <a:rPr lang="it-IT" sz="1400" i="1" dirty="0" err="1"/>
              <a:t>Kulturkiosk</a:t>
            </a:r>
            <a:endParaRPr lang="it-IT" sz="1400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467544" y="1218692"/>
            <a:ext cx="8183880" cy="360040"/>
          </a:xfrm>
          <a:prstGeom prst="rect">
            <a:avLst/>
          </a:prstGeom>
        </p:spPr>
        <p:txBody>
          <a:bodyPr vert="horz" anchor="b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it-IT" sz="2400" dirty="0" smtClean="0"/>
              <a:t>Gli incontri di progetto con gli allievi</a:t>
            </a:r>
            <a:endParaRPr lang="it-IT" sz="2400" dirty="0"/>
          </a:p>
          <a:p>
            <a:endParaRPr lang="it-IT" sz="2400" dirty="0" smtClean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467544" y="2780928"/>
            <a:ext cx="8183880" cy="36004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it-IT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Prospetto delle attività durante gli incontri con alunni</a:t>
            </a:r>
            <a:endParaRPr lang="it-IT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449143" y="2780928"/>
            <a:ext cx="8183880" cy="36004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it-IT" sz="1600" b="0" dirty="0" smtClean="0">
              <a:solidFill>
                <a:srgbClr val="FF0000"/>
              </a:solidFill>
              <a:sym typeface="Wingdings 2"/>
            </a:endParaRPr>
          </a:p>
          <a:p>
            <a:r>
              <a:rPr lang="it-IT" sz="1600" b="0" dirty="0">
                <a:solidFill>
                  <a:srgbClr val="FF0000"/>
                </a:solidFill>
                <a:sym typeface="Wingdings 2"/>
              </a:rPr>
              <a:t/>
            </a:r>
            <a:br>
              <a:rPr lang="it-IT" sz="1600" b="0" dirty="0">
                <a:solidFill>
                  <a:srgbClr val="FF0000"/>
                </a:solidFill>
                <a:sym typeface="Wingdings 2"/>
              </a:rPr>
            </a:br>
            <a:r>
              <a:rPr lang="it-IT" sz="1600" b="0" dirty="0">
                <a:solidFill>
                  <a:srgbClr val="FF0000"/>
                </a:solidFill>
                <a:sym typeface="Wingdings 2"/>
              </a:rPr>
              <a:t/>
            </a:r>
            <a:br>
              <a:rPr lang="it-IT" sz="1600" b="0" dirty="0">
                <a:solidFill>
                  <a:srgbClr val="FF0000"/>
                </a:solidFill>
                <a:sym typeface="Wingdings 2"/>
              </a:rPr>
            </a:br>
            <a:r>
              <a:rPr lang="it-IT" sz="1600" b="0" dirty="0">
                <a:solidFill>
                  <a:srgbClr val="FF0000"/>
                </a:solidFill>
                <a:sym typeface="Wingdings 2"/>
              </a:rPr>
              <a:t>1° </a:t>
            </a:r>
            <a:r>
              <a:rPr lang="it-IT" sz="1600" b="0" dirty="0" smtClean="0">
                <a:solidFill>
                  <a:srgbClr val="FF0000"/>
                </a:solidFill>
                <a:sym typeface="Wingdings 2"/>
              </a:rPr>
              <a:t>7° giorno 	 arrivo - partenza</a:t>
            </a:r>
          </a:p>
          <a:p>
            <a:r>
              <a:rPr lang="it-IT" sz="1600" b="0" dirty="0" smtClean="0">
                <a:solidFill>
                  <a:srgbClr val="FF0000"/>
                </a:solidFill>
                <a:sym typeface="Wingdings 2"/>
              </a:rPr>
              <a:t>2° giorno 	 conoscenza</a:t>
            </a:r>
            <a:endParaRPr lang="it-IT" sz="1600" b="0" dirty="0">
              <a:solidFill>
                <a:srgbClr val="FF0000"/>
              </a:solidFill>
              <a:sym typeface="Wingdings 2"/>
            </a:endParaRPr>
          </a:p>
          <a:p>
            <a:pPr lvl="0"/>
            <a:r>
              <a:rPr lang="de-DE" sz="1600" dirty="0" smtClean="0">
                <a:effectLst/>
              </a:rPr>
              <a:t>		</a:t>
            </a:r>
            <a:r>
              <a:rPr lang="de-DE" sz="1600" b="0" i="1" dirty="0" err="1" smtClean="0">
                <a:solidFill>
                  <a:srgbClr val="FF0000"/>
                </a:solidFill>
                <a:effectLst/>
              </a:rPr>
              <a:t>Accoglienza</a:t>
            </a:r>
            <a:r>
              <a:rPr lang="de-DE" sz="1600" b="0" i="1" dirty="0" smtClean="0">
                <a:solidFill>
                  <a:srgbClr val="FF0000"/>
                </a:solidFill>
                <a:effectLst/>
              </a:rPr>
              <a:t> </a:t>
            </a:r>
            <a:r>
              <a:rPr lang="de-DE" sz="1600" b="0" i="1" dirty="0" err="1">
                <a:solidFill>
                  <a:srgbClr val="FF0000"/>
                </a:solidFill>
                <a:effectLst/>
              </a:rPr>
              <a:t>ufficiale</a:t>
            </a:r>
            <a:r>
              <a:rPr lang="de-DE" sz="1600" b="0" i="1" dirty="0">
                <a:solidFill>
                  <a:srgbClr val="FF0000"/>
                </a:solidFill>
                <a:effectLst/>
              </a:rPr>
              <a:t>, </a:t>
            </a:r>
            <a:r>
              <a:rPr lang="de-DE" sz="1600" b="0" i="1" dirty="0" err="1">
                <a:solidFill>
                  <a:srgbClr val="FF0000"/>
                </a:solidFill>
                <a:effectLst/>
              </a:rPr>
              <a:t>visita</a:t>
            </a:r>
            <a:r>
              <a:rPr lang="de-DE" sz="1600" b="0" i="1" dirty="0">
                <a:solidFill>
                  <a:srgbClr val="FF0000"/>
                </a:solidFill>
                <a:effectLst/>
              </a:rPr>
              <a:t> alla </a:t>
            </a:r>
            <a:r>
              <a:rPr lang="de-DE" sz="1600" b="0" i="1" dirty="0" err="1" smtClean="0">
                <a:solidFill>
                  <a:srgbClr val="FF0000"/>
                </a:solidFill>
                <a:effectLst/>
              </a:rPr>
              <a:t>scuola</a:t>
            </a:r>
            <a:r>
              <a:rPr lang="de-DE" sz="1600" b="0" i="1" dirty="0" smtClean="0">
                <a:solidFill>
                  <a:srgbClr val="FF0000"/>
                </a:solidFill>
                <a:effectLst/>
              </a:rPr>
              <a:t>, </a:t>
            </a:r>
            <a:r>
              <a:rPr lang="it-IT" sz="1600" b="0" i="1" smtClean="0">
                <a:solidFill>
                  <a:srgbClr val="FF0000"/>
                </a:solidFill>
                <a:effectLst/>
              </a:rPr>
              <a:t>giochi </a:t>
            </a:r>
            <a:r>
              <a:rPr lang="it-IT" sz="1600" b="0" i="1" dirty="0">
                <a:solidFill>
                  <a:srgbClr val="FF0000"/>
                </a:solidFill>
                <a:effectLst/>
              </a:rPr>
              <a:t>di ruolo </a:t>
            </a:r>
          </a:p>
          <a:p>
            <a:pPr lvl="0"/>
            <a:r>
              <a:rPr lang="it-IT" sz="1600" b="0" i="1" dirty="0" smtClean="0">
                <a:solidFill>
                  <a:srgbClr val="FF0000"/>
                </a:solidFill>
                <a:effectLst/>
              </a:rPr>
              <a:t>		Presentazione </a:t>
            </a:r>
            <a:r>
              <a:rPr lang="it-IT" sz="1600" b="0" i="1" dirty="0">
                <a:solidFill>
                  <a:srgbClr val="FF0000"/>
                </a:solidFill>
                <a:effectLst/>
              </a:rPr>
              <a:t>di tipicità nazionali dei gruppi </a:t>
            </a:r>
            <a:r>
              <a:rPr lang="it-IT" sz="1600" b="0" i="1" dirty="0" smtClean="0">
                <a:solidFill>
                  <a:srgbClr val="FF0000"/>
                </a:solidFill>
                <a:effectLst/>
              </a:rPr>
              <a:t>stranieri</a:t>
            </a:r>
          </a:p>
          <a:p>
            <a:r>
              <a:rPr lang="it-IT" sz="1600" dirty="0" smtClean="0">
                <a:solidFill>
                  <a:srgbClr val="FF0000"/>
                </a:solidFill>
                <a:effectLst/>
              </a:rPr>
              <a:t>3°4° giorno	</a:t>
            </a:r>
            <a:r>
              <a:rPr lang="it-IT" sz="1600" b="0" dirty="0" smtClean="0">
                <a:solidFill>
                  <a:srgbClr val="FF0000"/>
                </a:solidFill>
                <a:sym typeface="Wingdings 2"/>
              </a:rPr>
              <a:t> </a:t>
            </a:r>
            <a:r>
              <a:rPr lang="de-DE" sz="1600" dirty="0" err="1">
                <a:solidFill>
                  <a:srgbClr val="FF0000"/>
                </a:solidFill>
                <a:effectLst/>
              </a:rPr>
              <a:t>Lavoro</a:t>
            </a:r>
            <a:r>
              <a:rPr lang="de-DE" sz="1600" dirty="0">
                <a:solidFill>
                  <a:srgbClr val="FF0000"/>
                </a:solidFill>
                <a:effectLst/>
              </a:rPr>
              <a:t> </a:t>
            </a:r>
            <a:r>
              <a:rPr lang="de-DE" sz="1600" dirty="0" err="1">
                <a:solidFill>
                  <a:srgbClr val="FF0000"/>
                </a:solidFill>
                <a:effectLst/>
              </a:rPr>
              <a:t>nel</a:t>
            </a:r>
            <a:r>
              <a:rPr lang="de-DE" sz="1600" dirty="0">
                <a:solidFill>
                  <a:srgbClr val="FF0000"/>
                </a:solidFill>
                <a:effectLst/>
              </a:rPr>
              <a:t>/</a:t>
            </a:r>
            <a:r>
              <a:rPr lang="de-DE" sz="1600" dirty="0" err="1">
                <a:solidFill>
                  <a:srgbClr val="FF0000"/>
                </a:solidFill>
                <a:effectLst/>
              </a:rPr>
              <a:t>nei</a:t>
            </a:r>
            <a:r>
              <a:rPr lang="de-DE" sz="1600" dirty="0">
                <a:solidFill>
                  <a:srgbClr val="FF0000"/>
                </a:solidFill>
                <a:effectLst/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effectLst/>
              </a:rPr>
              <a:t>musei</a:t>
            </a:r>
            <a:endParaRPr lang="de-DE" sz="1600" dirty="0" smtClean="0">
              <a:solidFill>
                <a:srgbClr val="FF0000"/>
              </a:solidFill>
              <a:effectLst/>
            </a:endParaRPr>
          </a:p>
          <a:p>
            <a:pPr lvl="0"/>
            <a:r>
              <a:rPr lang="de-DE" sz="1600" dirty="0">
                <a:solidFill>
                  <a:srgbClr val="FF0000"/>
                </a:solidFill>
                <a:effectLst/>
              </a:rPr>
              <a:t>	</a:t>
            </a:r>
            <a:r>
              <a:rPr lang="de-DE" sz="1600" dirty="0" smtClean="0">
                <a:solidFill>
                  <a:srgbClr val="FF0000"/>
                </a:solidFill>
                <a:effectLst/>
              </a:rPr>
              <a:t>	</a:t>
            </a:r>
            <a:r>
              <a:rPr lang="it-IT" sz="1600" b="0" i="1" dirty="0" smtClean="0">
                <a:solidFill>
                  <a:srgbClr val="FF0000"/>
                </a:solidFill>
                <a:effectLst/>
              </a:rPr>
              <a:t>Workshops </a:t>
            </a:r>
            <a:r>
              <a:rPr lang="it-IT" sz="1600" b="0" i="1" dirty="0">
                <a:solidFill>
                  <a:srgbClr val="FF0000"/>
                </a:solidFill>
                <a:effectLst/>
              </a:rPr>
              <a:t>e attività nei </a:t>
            </a:r>
            <a:r>
              <a:rPr lang="it-IT" sz="1600" b="0" i="1" dirty="0" smtClean="0">
                <a:solidFill>
                  <a:srgbClr val="FF0000"/>
                </a:solidFill>
                <a:effectLst/>
              </a:rPr>
              <a:t>musei - Conoscenza </a:t>
            </a:r>
            <a:r>
              <a:rPr lang="it-IT" sz="1600" b="0" i="1" dirty="0">
                <a:solidFill>
                  <a:srgbClr val="FF0000"/>
                </a:solidFill>
                <a:effectLst/>
              </a:rPr>
              <a:t>della </a:t>
            </a:r>
            <a:r>
              <a:rPr lang="it-IT" sz="1600" b="0" i="1" dirty="0" smtClean="0">
                <a:solidFill>
                  <a:srgbClr val="FF0000"/>
                </a:solidFill>
                <a:effectLst/>
              </a:rPr>
              <a:t>città</a:t>
            </a:r>
          </a:p>
          <a:p>
            <a:r>
              <a:rPr lang="it-IT" sz="1600" b="0" i="1" dirty="0">
                <a:solidFill>
                  <a:srgbClr val="FF0000"/>
                </a:solidFill>
                <a:effectLst/>
              </a:rPr>
              <a:t>	</a:t>
            </a:r>
            <a:r>
              <a:rPr lang="it-IT" sz="1600" b="0" i="1" dirty="0" smtClean="0">
                <a:solidFill>
                  <a:srgbClr val="FF0000"/>
                </a:solidFill>
                <a:effectLst/>
              </a:rPr>
              <a:t>	Partecipazione </a:t>
            </a:r>
            <a:r>
              <a:rPr lang="it-IT" sz="1600" b="0" i="1" dirty="0">
                <a:solidFill>
                  <a:srgbClr val="FF0000"/>
                </a:solidFill>
                <a:effectLst/>
              </a:rPr>
              <a:t>a qualche ora di lezione nelle classi </a:t>
            </a:r>
            <a:r>
              <a:rPr lang="it-IT" sz="1600" b="0" i="1" dirty="0" smtClean="0">
                <a:solidFill>
                  <a:srgbClr val="FF0000"/>
                </a:solidFill>
                <a:effectLst/>
              </a:rPr>
              <a:t>			dei </a:t>
            </a:r>
            <a:r>
              <a:rPr lang="it-IT" sz="1600" b="0" i="1" dirty="0">
                <a:solidFill>
                  <a:srgbClr val="FF0000"/>
                </a:solidFill>
                <a:effectLst/>
              </a:rPr>
              <a:t>ragazzi </a:t>
            </a:r>
            <a:r>
              <a:rPr lang="it-IT" sz="1600" b="0" i="1" dirty="0" smtClean="0">
                <a:solidFill>
                  <a:srgbClr val="FF0000"/>
                </a:solidFill>
                <a:effectLst/>
              </a:rPr>
              <a:t>ospitanti</a:t>
            </a:r>
          </a:p>
          <a:p>
            <a:r>
              <a:rPr lang="it-IT" sz="1600" dirty="0" smtClean="0">
                <a:solidFill>
                  <a:srgbClr val="FF0000"/>
                </a:solidFill>
                <a:effectLst/>
              </a:rPr>
              <a:t>5° giorno	</a:t>
            </a:r>
            <a:r>
              <a:rPr lang="it-IT" sz="1600" b="0" dirty="0" smtClean="0">
                <a:solidFill>
                  <a:srgbClr val="FF0000"/>
                </a:solidFill>
                <a:sym typeface="Wingdings 2"/>
              </a:rPr>
              <a:t> </a:t>
            </a:r>
            <a:r>
              <a:rPr lang="de-DE" sz="1600" dirty="0" err="1" smtClean="0">
                <a:solidFill>
                  <a:srgbClr val="FF0000"/>
                </a:solidFill>
                <a:effectLst/>
              </a:rPr>
              <a:t>Giornata</a:t>
            </a:r>
            <a:r>
              <a:rPr lang="de-DE" sz="1600" dirty="0">
                <a:solidFill>
                  <a:srgbClr val="FF0000"/>
                </a:solidFill>
                <a:effectLst/>
              </a:rPr>
              <a:t> </a:t>
            </a:r>
            <a:r>
              <a:rPr lang="de-DE" sz="1600" dirty="0" smtClean="0">
                <a:solidFill>
                  <a:srgbClr val="FF0000"/>
                </a:solidFill>
                <a:effectLst/>
              </a:rPr>
              <a:t>della </a:t>
            </a:r>
            <a:r>
              <a:rPr lang="de-DE" sz="1600" dirty="0" err="1" smtClean="0">
                <a:solidFill>
                  <a:srgbClr val="FF0000"/>
                </a:solidFill>
                <a:effectLst/>
              </a:rPr>
              <a:t>famiglia</a:t>
            </a:r>
            <a:endParaRPr lang="de-DE" sz="1600" dirty="0" smtClean="0">
              <a:solidFill>
                <a:srgbClr val="FF0000"/>
              </a:solidFill>
              <a:effectLst/>
            </a:endParaRPr>
          </a:p>
          <a:p>
            <a:r>
              <a:rPr lang="de-DE" sz="1600" dirty="0">
                <a:solidFill>
                  <a:srgbClr val="FF0000"/>
                </a:solidFill>
                <a:effectLst/>
              </a:rPr>
              <a:t>	</a:t>
            </a:r>
            <a:r>
              <a:rPr lang="de-DE" sz="1600" dirty="0" smtClean="0">
                <a:solidFill>
                  <a:srgbClr val="FF0000"/>
                </a:solidFill>
                <a:effectLst/>
              </a:rPr>
              <a:t>	</a:t>
            </a:r>
            <a:r>
              <a:rPr lang="it-IT" sz="1600" b="0" i="1" dirty="0" smtClean="0">
                <a:solidFill>
                  <a:srgbClr val="FF0000"/>
                </a:solidFill>
                <a:effectLst/>
              </a:rPr>
              <a:t>Allievi </a:t>
            </a:r>
            <a:r>
              <a:rPr lang="it-IT" sz="1600" b="0" i="1" dirty="0">
                <a:solidFill>
                  <a:srgbClr val="FF0000"/>
                </a:solidFill>
                <a:effectLst/>
              </a:rPr>
              <a:t>nelle </a:t>
            </a:r>
            <a:r>
              <a:rPr lang="it-IT" sz="1600" b="0" i="1" dirty="0" smtClean="0">
                <a:solidFill>
                  <a:srgbClr val="FF0000"/>
                </a:solidFill>
                <a:effectLst/>
              </a:rPr>
              <a:t>rispettive famiglie</a:t>
            </a:r>
            <a:r>
              <a:rPr lang="it-IT" sz="1600" b="0" i="1" dirty="0">
                <a:solidFill>
                  <a:srgbClr val="FF0000"/>
                </a:solidFill>
                <a:effectLst/>
              </a:rPr>
              <a:t>, programma </a:t>
            </a:r>
            <a:r>
              <a:rPr lang="it-IT" sz="1600" b="0" i="1" dirty="0" smtClean="0">
                <a:solidFill>
                  <a:srgbClr val="FF0000"/>
                </a:solidFill>
                <a:effectLst/>
              </a:rPr>
              <a:t>libero</a:t>
            </a:r>
          </a:p>
          <a:p>
            <a:pPr lvl="0"/>
            <a:r>
              <a:rPr lang="it-IT" sz="1600" dirty="0" smtClean="0">
                <a:solidFill>
                  <a:srgbClr val="FF0000"/>
                </a:solidFill>
                <a:effectLst/>
              </a:rPr>
              <a:t>6° giorno	</a:t>
            </a:r>
            <a:r>
              <a:rPr lang="it-IT" sz="1600" b="0" dirty="0" smtClean="0">
                <a:solidFill>
                  <a:srgbClr val="FF0000"/>
                </a:solidFill>
                <a:sym typeface="Wingdings 2"/>
              </a:rPr>
              <a:t> Escursione</a:t>
            </a:r>
          </a:p>
          <a:p>
            <a:pPr lvl="0"/>
            <a:r>
              <a:rPr lang="it-IT" sz="1600" b="0" dirty="0">
                <a:solidFill>
                  <a:srgbClr val="FF0000"/>
                </a:solidFill>
                <a:effectLst/>
                <a:sym typeface="Wingdings 2"/>
              </a:rPr>
              <a:t>	</a:t>
            </a:r>
            <a:r>
              <a:rPr lang="it-IT" sz="1600" b="0" dirty="0" smtClean="0">
                <a:solidFill>
                  <a:srgbClr val="FF0000"/>
                </a:solidFill>
                <a:effectLst/>
                <a:sym typeface="Wingdings 2"/>
              </a:rPr>
              <a:t>	</a:t>
            </a:r>
            <a:r>
              <a:rPr lang="de-DE" sz="1600" b="0" i="1" dirty="0" err="1" smtClean="0">
                <a:solidFill>
                  <a:srgbClr val="FF0000"/>
                </a:solidFill>
                <a:effectLst/>
              </a:rPr>
              <a:t>Escursione</a:t>
            </a:r>
            <a:r>
              <a:rPr lang="de-DE" sz="1600" b="0" i="1" dirty="0" smtClean="0">
                <a:solidFill>
                  <a:srgbClr val="FF0000"/>
                </a:solidFill>
                <a:effectLst/>
              </a:rPr>
              <a:t> o v</a:t>
            </a:r>
            <a:r>
              <a:rPr lang="it-IT" sz="1600" b="0" i="1" dirty="0" err="1" smtClean="0">
                <a:solidFill>
                  <a:srgbClr val="FF0000"/>
                </a:solidFill>
                <a:effectLst/>
              </a:rPr>
              <a:t>isita</a:t>
            </a:r>
            <a:r>
              <a:rPr lang="it-IT" sz="1600" b="0" i="1" dirty="0" smtClean="0">
                <a:solidFill>
                  <a:srgbClr val="FF0000"/>
                </a:solidFill>
                <a:effectLst/>
              </a:rPr>
              <a:t> a un </a:t>
            </a:r>
            <a:r>
              <a:rPr lang="it-IT" sz="1600" b="0" i="1" dirty="0">
                <a:solidFill>
                  <a:srgbClr val="FF0000"/>
                </a:solidFill>
                <a:effectLst/>
              </a:rPr>
              <a:t>luogo di interesse</a:t>
            </a:r>
          </a:p>
          <a:p>
            <a:r>
              <a:rPr lang="de-DE" sz="1600" b="0" i="1" dirty="0" smtClean="0">
                <a:solidFill>
                  <a:srgbClr val="FF0000"/>
                </a:solidFill>
                <a:effectLst/>
              </a:rPr>
              <a:t>		</a:t>
            </a:r>
            <a:r>
              <a:rPr lang="de-DE" sz="1600" b="0" i="1" dirty="0" err="1" smtClean="0">
                <a:solidFill>
                  <a:srgbClr val="FF0000"/>
                </a:solidFill>
                <a:effectLst/>
              </a:rPr>
              <a:t>Manifestazione</a:t>
            </a:r>
            <a:r>
              <a:rPr lang="de-DE" sz="1600" b="0" i="1" dirty="0" smtClean="0">
                <a:solidFill>
                  <a:srgbClr val="FF0000"/>
                </a:solidFill>
                <a:effectLst/>
              </a:rPr>
              <a:t> </a:t>
            </a:r>
            <a:r>
              <a:rPr lang="de-DE" sz="1600" b="0" i="1" dirty="0">
                <a:solidFill>
                  <a:srgbClr val="FF0000"/>
                </a:solidFill>
                <a:effectLst/>
              </a:rPr>
              <a:t>di </a:t>
            </a:r>
            <a:r>
              <a:rPr lang="de-DE" sz="1600" b="0" i="1" dirty="0" err="1">
                <a:solidFill>
                  <a:srgbClr val="FF0000"/>
                </a:solidFill>
                <a:effectLst/>
              </a:rPr>
              <a:t>chiusura</a:t>
            </a:r>
            <a:endParaRPr lang="it-IT" sz="1600" b="0" i="1" dirty="0" smtClean="0">
              <a:solidFill>
                <a:srgbClr val="FF0000"/>
              </a:solidFill>
              <a:effectLst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593159" y="3789040"/>
            <a:ext cx="8183880" cy="208823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285750" lvl="0" indent="-285750">
              <a:buFont typeface="Wingdings 2"/>
              <a:buChar char="E"/>
            </a:pPr>
            <a:endParaRPr lang="it-IT" sz="1600" dirty="0" smtClean="0">
              <a:solidFill>
                <a:srgbClr val="FF0000"/>
              </a:solidFill>
              <a:effectLst/>
            </a:endParaRPr>
          </a:p>
          <a:p>
            <a:pPr marL="285750" lvl="0" indent="-285750">
              <a:buFont typeface="Wingdings 2"/>
              <a:buChar char="E"/>
            </a:pPr>
            <a:endParaRPr lang="it-IT" sz="1600" dirty="0">
              <a:solidFill>
                <a:srgbClr val="FF0000"/>
              </a:solidFill>
              <a:effectLst/>
            </a:endParaRPr>
          </a:p>
          <a:p>
            <a:pPr marL="285750" lvl="0" indent="-285750">
              <a:buFont typeface="Wingdings 2"/>
              <a:buChar char="E"/>
            </a:pPr>
            <a:endParaRPr lang="it-IT" sz="1600" dirty="0" smtClean="0">
              <a:solidFill>
                <a:srgbClr val="FF0000"/>
              </a:solidFill>
              <a:effectLst/>
            </a:endParaRPr>
          </a:p>
          <a:p>
            <a:endParaRPr lang="it-IT" sz="1800" b="0" i="1" dirty="0">
              <a:solidFill>
                <a:srgbClr val="FF0000"/>
              </a:solidFill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467544" y="3140968"/>
            <a:ext cx="8183880" cy="493676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it-IT" sz="2400" dirty="0" smtClean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xmlns="" val="242846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225243"/>
            <a:ext cx="8183880" cy="3652029"/>
          </a:xfrm>
        </p:spPr>
        <p:txBody>
          <a:bodyPr>
            <a:noAutofit/>
          </a:bodyPr>
          <a:lstStyle/>
          <a:p>
            <a:r>
              <a:rPr lang="it-IT" sz="2000" b="0" dirty="0" smtClean="0">
                <a:solidFill>
                  <a:srgbClr val="FF0000"/>
                </a:solidFill>
                <a:sym typeface="Wingdings 2"/>
              </a:rPr>
              <a:t> </a:t>
            </a:r>
            <a:r>
              <a:rPr lang="it-IT" sz="1600" b="0" dirty="0" smtClean="0">
                <a:solidFill>
                  <a:srgbClr val="FF0000"/>
                </a:solidFill>
                <a:sym typeface="Wingdings 2"/>
              </a:rPr>
              <a:t>Valutazione dell’Agenzia Nazionale tedesca (96,8 punti su 100):</a:t>
            </a:r>
            <a:br>
              <a:rPr lang="it-IT" sz="1600" b="0" dirty="0" smtClean="0">
                <a:solidFill>
                  <a:srgbClr val="FF0000"/>
                </a:solidFill>
                <a:sym typeface="Wingdings 2"/>
              </a:rPr>
            </a:br>
            <a:r>
              <a:rPr lang="it-IT" sz="1600" b="0" dirty="0" smtClean="0">
                <a:solidFill>
                  <a:srgbClr val="FF0000"/>
                </a:solidFill>
                <a:sym typeface="Wingdings 2"/>
              </a:rPr>
              <a:t/>
            </a:r>
            <a:br>
              <a:rPr lang="it-IT" sz="1600" b="0" dirty="0" smtClean="0">
                <a:solidFill>
                  <a:srgbClr val="FF0000"/>
                </a:solidFill>
                <a:sym typeface="Wingdings 2"/>
              </a:rPr>
            </a:br>
            <a:r>
              <a:rPr lang="it-IT" sz="1600" b="0" dirty="0" smtClean="0">
                <a:solidFill>
                  <a:srgbClr val="002060"/>
                </a:solidFill>
                <a:effectLst/>
                <a:sym typeface="Wingdings"/>
              </a:rPr>
              <a:t> </a:t>
            </a:r>
            <a:r>
              <a:rPr lang="it-IT" sz="1600" b="0" i="1" dirty="0" smtClean="0">
                <a:solidFill>
                  <a:srgbClr val="002060"/>
                </a:solidFill>
                <a:effectLst/>
                <a:sym typeface="Wingdings 2"/>
              </a:rPr>
              <a:t>Un progetto entusiasmante, ottimamente pianificato, articolato ed esposto</a:t>
            </a:r>
            <a:br>
              <a:rPr lang="it-IT" sz="1600" b="0" i="1" dirty="0" smtClean="0">
                <a:solidFill>
                  <a:srgbClr val="002060"/>
                </a:solidFill>
                <a:effectLst/>
                <a:sym typeface="Wingdings 2"/>
              </a:rPr>
            </a:br>
            <a:r>
              <a:rPr lang="it-IT" sz="1600" b="0" dirty="0" smtClean="0">
                <a:solidFill>
                  <a:srgbClr val="002060"/>
                </a:solidFill>
                <a:effectLst/>
                <a:sym typeface="Wingdings"/>
              </a:rPr>
              <a:t> </a:t>
            </a:r>
            <a:r>
              <a:rPr lang="it-IT" sz="1600" b="0" i="1" dirty="0" smtClean="0">
                <a:solidFill>
                  <a:srgbClr val="002060"/>
                </a:solidFill>
                <a:effectLst/>
                <a:sym typeface="Wingdings 2"/>
              </a:rPr>
              <a:t>Il team progettuale è </a:t>
            </a:r>
            <a:r>
              <a:rPr lang="it-IT" sz="1600" b="0" i="1" dirty="0">
                <a:solidFill>
                  <a:srgbClr val="002060"/>
                </a:solidFill>
                <a:effectLst/>
                <a:sym typeface="Wingdings 2"/>
              </a:rPr>
              <a:t>omogeneo </a:t>
            </a:r>
            <a:r>
              <a:rPr lang="it-IT" sz="1600" b="0" i="1" dirty="0" smtClean="0">
                <a:solidFill>
                  <a:srgbClr val="002060"/>
                </a:solidFill>
                <a:effectLst/>
                <a:sym typeface="Wingdings 2"/>
              </a:rPr>
              <a:t>e composto da persone competenti, che dispongono della necessaria esperienza</a:t>
            </a:r>
            <a:br>
              <a:rPr lang="it-IT" sz="1600" b="0" i="1" dirty="0" smtClean="0">
                <a:solidFill>
                  <a:srgbClr val="002060"/>
                </a:solidFill>
                <a:effectLst/>
                <a:sym typeface="Wingdings 2"/>
              </a:rPr>
            </a:br>
            <a:r>
              <a:rPr lang="it-IT" sz="1600" b="0" dirty="0" smtClean="0">
                <a:solidFill>
                  <a:srgbClr val="002060"/>
                </a:solidFill>
                <a:effectLst/>
                <a:sym typeface="Wingdings"/>
              </a:rPr>
              <a:t> </a:t>
            </a:r>
            <a:r>
              <a:rPr lang="it-IT" sz="1600" b="0" i="1" dirty="0" smtClean="0">
                <a:solidFill>
                  <a:srgbClr val="002060"/>
                </a:solidFill>
                <a:effectLst/>
                <a:sym typeface="Wingdings"/>
              </a:rPr>
              <a:t>Il progetto mira al rafforzamento di competenze essenziali dei docenti e degli allievi che vi partecipano</a:t>
            </a:r>
            <a:br>
              <a:rPr lang="it-IT" sz="1600" b="0" i="1" dirty="0" smtClean="0">
                <a:solidFill>
                  <a:srgbClr val="002060"/>
                </a:solidFill>
                <a:effectLst/>
                <a:sym typeface="Wingdings"/>
              </a:rPr>
            </a:br>
            <a:r>
              <a:rPr lang="it-IT" sz="1600" b="0" dirty="0" smtClean="0">
                <a:solidFill>
                  <a:srgbClr val="002060"/>
                </a:solidFill>
                <a:effectLst/>
                <a:sym typeface="Wingdings"/>
              </a:rPr>
              <a:t> </a:t>
            </a:r>
            <a:r>
              <a:rPr lang="it-IT" sz="1600" b="0" i="1" dirty="0" smtClean="0">
                <a:solidFill>
                  <a:srgbClr val="002060"/>
                </a:solidFill>
                <a:effectLst/>
                <a:sym typeface="Wingdings"/>
              </a:rPr>
              <a:t>La candidatura si basa su una solida e autentica analisi dei bisogni</a:t>
            </a:r>
            <a:br>
              <a:rPr lang="it-IT" sz="1600" b="0" i="1" dirty="0" smtClean="0">
                <a:solidFill>
                  <a:srgbClr val="002060"/>
                </a:solidFill>
                <a:effectLst/>
                <a:sym typeface="Wingdings"/>
              </a:rPr>
            </a:br>
            <a:r>
              <a:rPr lang="it-IT" sz="1600" b="0" dirty="0" smtClean="0">
                <a:solidFill>
                  <a:srgbClr val="002060"/>
                </a:solidFill>
                <a:effectLst/>
                <a:sym typeface="Wingdings"/>
              </a:rPr>
              <a:t> </a:t>
            </a:r>
            <a:r>
              <a:rPr lang="it-IT" sz="1600" b="0" i="1" dirty="0" smtClean="0">
                <a:solidFill>
                  <a:srgbClr val="002060"/>
                </a:solidFill>
                <a:effectLst/>
                <a:sym typeface="Wingdings"/>
              </a:rPr>
              <a:t>E’ prevista la partecipazione di alunni con scarsa motivazione all’apprendimento: la componente anche artistica del progetto e il ricorso a mezzi digitali nella didattica si prefigurano come possibili misure efficaci contro l’abbandono scolastico</a:t>
            </a:r>
            <a:r>
              <a:rPr lang="it-IT" sz="1600" b="0" i="1" dirty="0">
                <a:solidFill>
                  <a:srgbClr val="002060"/>
                </a:solidFill>
                <a:effectLst/>
                <a:sym typeface="Wingdings 2"/>
              </a:rPr>
              <a:t/>
            </a:r>
            <a:br>
              <a:rPr lang="it-IT" sz="1600" b="0" i="1" dirty="0">
                <a:solidFill>
                  <a:srgbClr val="002060"/>
                </a:solidFill>
                <a:effectLst/>
                <a:sym typeface="Wingdings 2"/>
              </a:rPr>
            </a:br>
            <a:r>
              <a:rPr lang="it-IT" sz="1600" b="0" dirty="0" smtClean="0">
                <a:solidFill>
                  <a:srgbClr val="002060"/>
                </a:solidFill>
                <a:effectLst/>
                <a:sym typeface="Wingdings"/>
              </a:rPr>
              <a:t></a:t>
            </a:r>
            <a:r>
              <a:rPr lang="it-IT" sz="1600" b="0" i="1" dirty="0" smtClean="0">
                <a:solidFill>
                  <a:srgbClr val="002060"/>
                </a:solidFill>
                <a:effectLst/>
                <a:sym typeface="Wingdings"/>
              </a:rPr>
              <a:t> Il progetto descrive esaurientemente le fasi del suo sviluppo (preparazione, implementazione, controllo, valutazione e diffusione)</a:t>
            </a:r>
            <a:br>
              <a:rPr lang="it-IT" sz="1600" b="0" i="1" dirty="0" smtClean="0">
                <a:solidFill>
                  <a:srgbClr val="002060"/>
                </a:solidFill>
                <a:effectLst/>
                <a:sym typeface="Wingdings"/>
              </a:rPr>
            </a:br>
            <a:r>
              <a:rPr lang="it-IT" sz="1600" b="0" dirty="0" smtClean="0">
                <a:solidFill>
                  <a:srgbClr val="002060"/>
                </a:solidFill>
                <a:effectLst/>
                <a:sym typeface="Wingdings"/>
              </a:rPr>
              <a:t> </a:t>
            </a:r>
            <a:r>
              <a:rPr lang="it-IT" sz="1600" b="0" i="1" dirty="0" smtClean="0">
                <a:solidFill>
                  <a:srgbClr val="002060"/>
                </a:solidFill>
                <a:effectLst/>
                <a:sym typeface="Wingdings"/>
              </a:rPr>
              <a:t>Gli obiettivi ben si accordano con le attività pianificate</a:t>
            </a:r>
            <a:br>
              <a:rPr lang="it-IT" sz="1600" b="0" i="1" dirty="0" smtClean="0">
                <a:solidFill>
                  <a:srgbClr val="002060"/>
                </a:solidFill>
                <a:effectLst/>
                <a:sym typeface="Wingdings"/>
              </a:rPr>
            </a:br>
            <a:r>
              <a:rPr lang="it-IT" sz="1600" b="0" dirty="0" smtClean="0">
                <a:solidFill>
                  <a:srgbClr val="002060"/>
                </a:solidFill>
                <a:effectLst/>
                <a:sym typeface="Wingdings"/>
              </a:rPr>
              <a:t> </a:t>
            </a:r>
            <a:r>
              <a:rPr lang="it-IT" sz="1600" b="0" i="1" dirty="0" smtClean="0">
                <a:solidFill>
                  <a:srgbClr val="002060"/>
                </a:solidFill>
                <a:effectLst/>
                <a:sym typeface="Wingdings"/>
              </a:rPr>
              <a:t>Qualità del team progettuale: i partecipanti si sono conosciuti e confrontati in diverse conferenze online e durante un incontro preparatorio</a:t>
            </a:r>
            <a:r>
              <a:rPr lang="it-IT" sz="1600" b="0" dirty="0" smtClean="0">
                <a:solidFill>
                  <a:srgbClr val="002060"/>
                </a:solidFill>
                <a:effectLst/>
                <a:sym typeface="Wingdings"/>
              </a:rPr>
              <a:t/>
            </a:r>
            <a:br>
              <a:rPr lang="it-IT" sz="1600" b="0" dirty="0" smtClean="0">
                <a:solidFill>
                  <a:srgbClr val="002060"/>
                </a:solidFill>
                <a:effectLst/>
                <a:sym typeface="Wingdings"/>
              </a:rPr>
            </a:br>
            <a:r>
              <a:rPr lang="it-IT" sz="1600" b="0" dirty="0" smtClean="0">
                <a:solidFill>
                  <a:srgbClr val="002060"/>
                </a:solidFill>
                <a:effectLst/>
                <a:sym typeface="Wingdings"/>
              </a:rPr>
              <a:t> </a:t>
            </a:r>
            <a:r>
              <a:rPr lang="it-IT" sz="1600" b="0" i="1" dirty="0" smtClean="0">
                <a:solidFill>
                  <a:srgbClr val="002060"/>
                </a:solidFill>
                <a:effectLst/>
                <a:sym typeface="Wingdings"/>
              </a:rPr>
              <a:t>Chiara distribuzione di compiti e responsabilità</a:t>
            </a:r>
            <a:r>
              <a:rPr lang="it-IT" sz="1600" b="0" dirty="0" smtClean="0">
                <a:solidFill>
                  <a:srgbClr val="002060"/>
                </a:solidFill>
                <a:effectLst/>
                <a:sym typeface="Wingdings"/>
              </a:rPr>
              <a:t> </a:t>
            </a:r>
            <a:r>
              <a:rPr lang="it-IT" sz="1600" b="0" i="1" dirty="0" smtClean="0">
                <a:solidFill>
                  <a:srgbClr val="002060"/>
                </a:solidFill>
                <a:effectLst/>
                <a:sym typeface="Wingdings"/>
              </a:rPr>
              <a:t/>
            </a:r>
            <a:br>
              <a:rPr lang="it-IT" sz="1600" b="0" i="1" dirty="0" smtClean="0">
                <a:solidFill>
                  <a:srgbClr val="002060"/>
                </a:solidFill>
                <a:effectLst/>
                <a:sym typeface="Wingdings"/>
              </a:rPr>
            </a:br>
            <a:endParaRPr lang="it-IT" sz="1600" b="0" i="1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3028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1400" dirty="0" smtClean="0"/>
              <a:t>Progetto </a:t>
            </a:r>
            <a:r>
              <a:rPr lang="it-IT" sz="1400" dirty="0"/>
              <a:t>Erasmus + KA2 </a:t>
            </a:r>
            <a:r>
              <a:rPr lang="it-IT" sz="1400" i="1" dirty="0" err="1"/>
              <a:t>Kulturkiosk</a:t>
            </a:r>
            <a:endParaRPr lang="it-IT" sz="1400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467544" y="908720"/>
            <a:ext cx="8183880" cy="850032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it-IT" sz="2400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467544" y="2780928"/>
            <a:ext cx="8183880" cy="36004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it-IT" sz="20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  <a:p>
            <a:endParaRPr lang="it-IT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467544" y="4859161"/>
            <a:ext cx="8183880" cy="43204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it-IT" sz="1600" b="0" dirty="0" smtClean="0">
              <a:solidFill>
                <a:srgbClr val="FF0000"/>
              </a:solidFill>
              <a:sym typeface="Wingdings 2"/>
            </a:endParaRPr>
          </a:p>
          <a:p>
            <a:r>
              <a:rPr lang="it-IT" sz="1600" b="0" dirty="0">
                <a:solidFill>
                  <a:srgbClr val="FF0000"/>
                </a:solidFill>
                <a:sym typeface="Wingdings 2"/>
              </a:rPr>
              <a:t/>
            </a:r>
            <a:br>
              <a:rPr lang="it-IT" sz="1600" b="0" dirty="0">
                <a:solidFill>
                  <a:srgbClr val="FF0000"/>
                </a:solidFill>
                <a:sym typeface="Wingdings 2"/>
              </a:rPr>
            </a:br>
            <a:r>
              <a:rPr lang="it-IT" sz="1600" b="0" dirty="0">
                <a:solidFill>
                  <a:srgbClr val="FF0000"/>
                </a:solidFill>
                <a:sym typeface="Wingdings 2"/>
              </a:rPr>
              <a:t/>
            </a:r>
            <a:br>
              <a:rPr lang="it-IT" sz="1600" b="0" dirty="0">
                <a:solidFill>
                  <a:srgbClr val="FF0000"/>
                </a:solidFill>
                <a:sym typeface="Wingdings 2"/>
              </a:rPr>
            </a:br>
            <a:endParaRPr lang="it-IT" sz="1600" b="0" i="1" dirty="0" smtClean="0">
              <a:solidFill>
                <a:srgbClr val="FF0000"/>
              </a:solidFill>
              <a:effectLst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593159" y="3789040"/>
            <a:ext cx="8183880" cy="208823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endParaRPr lang="it-IT" sz="1600" dirty="0" smtClean="0">
              <a:solidFill>
                <a:srgbClr val="FF0000"/>
              </a:solidFill>
              <a:effectLst/>
            </a:endParaRPr>
          </a:p>
          <a:p>
            <a:pPr marL="285750" lvl="0" indent="-285750">
              <a:buFont typeface="Wingdings 2"/>
              <a:buChar char="E"/>
            </a:pPr>
            <a:endParaRPr lang="it-IT" sz="1600" dirty="0">
              <a:solidFill>
                <a:srgbClr val="FF0000"/>
              </a:solidFill>
              <a:effectLst/>
            </a:endParaRPr>
          </a:p>
          <a:p>
            <a:pPr marL="285750" lvl="0" indent="-285750">
              <a:buFont typeface="Wingdings 2"/>
              <a:buChar char="E"/>
            </a:pPr>
            <a:endParaRPr lang="it-IT" sz="1600" dirty="0" smtClean="0">
              <a:solidFill>
                <a:srgbClr val="FF0000"/>
              </a:solidFill>
              <a:effectLst/>
            </a:endParaRPr>
          </a:p>
          <a:p>
            <a:endParaRPr lang="it-IT" sz="1800" b="0" i="1" dirty="0">
              <a:solidFill>
                <a:srgbClr val="FF0000"/>
              </a:solidFill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467544" y="3140968"/>
            <a:ext cx="8183880" cy="493676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it-IT" sz="2400" dirty="0" smtClean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xmlns="" val="171548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tro">
  <a:themeElements>
    <a:clrScheme name="Astr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tr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</TotalTime>
  <Words>397</Words>
  <Application>Microsoft Office PowerPoint</Application>
  <PresentationFormat>Presentazione su schermo (4:3)</PresentationFormat>
  <Paragraphs>73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Astro</vt:lpstr>
      <vt:lpstr>Progetto Erasmus+ KA2: Partenariati strategici</vt:lpstr>
      <vt:lpstr>Diapositiva 2</vt:lpstr>
      <vt:lpstr> Conoscenza diretta fra singoli partner  Gemellaggi via E-twinnig  Gruppo chiuso in Fb  </vt:lpstr>
      <vt:lpstr> Conoscenza e «appropriazione» dei musei della propria città  Ogni scuola individua 4/6 musei della propria città, significativi per gli allievi  Criteri di scelta:   Museo come luogo di apprendimento   Disponibilità del personale a collaborare e valutare   Atmosfera amichevole per gli allievi   Escluse le mostre temporanee  I musei vengono presentati ai partner di progetto  prima di ogni incontro   Modalità di presentazione:   Nome e Tipologia (arte, tecnico, scientifico ecc.)   Aspetto esterno e interno   Presentazione di un oggetto del museo (scelto dagli allievi)   Perché questo museo?  Gli allievi dei paesi partner votano uno o due musei, i più votati saranno poi oggetto delle attività durante gli incontri nelle singole città</vt:lpstr>
      <vt:lpstr>Diapositiva 5</vt:lpstr>
      <vt:lpstr>una guida interattiva che documenti i risultati del lavoro e sia di stimolo ad altri per ulteriori sviluppi.   una guida internazionale ai musei che sono stati oggetto del lavoro progettuale, fatta “da e per” i ragazzi   redatta in più lingue (tedesco + le lingue nazionali dei partner)   liberamente accessibile (eBook e stampa) e che potrà servire anche per l’organizzazione di soggiorni e viaggi di studio scolastici e giovanili  per la sua implementazione viene incaricata una figura esterna, un’esperta in materia</vt:lpstr>
      <vt:lpstr> Per la realizzazione del progetto torneranno molto utili le esperienze e le competenze dei singoli partner  Il lavoro con gli studenti sarà preceduto da attività di formazione con gli insegnanti, da svolgersi presso le istituzioni con maggiore esperienza nel campo delle applicazioni alla didattica delle tecnologie digitali   </vt:lpstr>
      <vt:lpstr> Nell’arco del triennio sono programmati 7 incontri, uno in ognuna delle scuole partner (2 incontri annuali: autunno – primavera)  Vi partecipano 5 allievi per ogni scuola   Gli allievi sono ospitati presso famiglie  Hanno una durata di 7 giorni </vt:lpstr>
      <vt:lpstr> Valutazione dell’Agenzia Nazionale tedesca (96,8 punti su 100):   Un progetto entusiasmante, ottimamente pianificato, articolato ed esposto  Il team progettuale è omogeneo e composto da persone competenti, che dispongono della necessaria esperienza  Il progetto mira al rafforzamento di competenze essenziali dei docenti e degli allievi che vi partecipano  La candidatura si basa su una solida e autentica analisi dei bisogni  E’ prevista la partecipazione di alunni con scarsa motivazione all’apprendimento: la componente anche artistica del progetto e il ricorso a mezzi digitali nella didattica si prefigurano come possibili misure efficaci contro l’abbandono scolastico  Il progetto descrive esaurientemente le fasi del suo sviluppo (preparazione, implementazione, controllo, valutazione e diffusione)  Gli obiettivi ben si accordano con le attività pianificate  Qualità del team progettuale: i partecipanti si sono conosciuti e confrontati in diverse conferenze online e durante un incontro preparatorio  Chiara distribuzione di compiti e responsabilità  </vt:lpstr>
      <vt:lpstr>Il team del progetto Kulturkiosk a Berlino durante il primo incontro organizzativo: 15-20 novembre 2014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Erasmus + KA2 Kulturkiosk</dc:title>
  <dc:creator>Piero</dc:creator>
  <cp:lastModifiedBy>VICE1</cp:lastModifiedBy>
  <cp:revision>40</cp:revision>
  <dcterms:created xsi:type="dcterms:W3CDTF">2014-11-25T17:08:42Z</dcterms:created>
  <dcterms:modified xsi:type="dcterms:W3CDTF">2014-11-29T08:24:20Z</dcterms:modified>
</cp:coreProperties>
</file>